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2"/>
  </p:notesMasterIdLst>
  <p:sldIdLst>
    <p:sldId id="859" r:id="rId3"/>
    <p:sldId id="1142" r:id="rId4"/>
    <p:sldId id="1143" r:id="rId5"/>
    <p:sldId id="1177" r:id="rId6"/>
    <p:sldId id="1144" r:id="rId7"/>
    <p:sldId id="1145" r:id="rId8"/>
    <p:sldId id="1178" r:id="rId9"/>
    <p:sldId id="1146" r:id="rId10"/>
    <p:sldId id="1147" r:id="rId11"/>
    <p:sldId id="1179" r:id="rId12"/>
    <p:sldId id="1148" r:id="rId13"/>
    <p:sldId id="1180" r:id="rId14"/>
    <p:sldId id="1149" r:id="rId15"/>
    <p:sldId id="1181" r:id="rId16"/>
    <p:sldId id="1150" r:id="rId17"/>
    <p:sldId id="1193" r:id="rId18"/>
    <p:sldId id="1151" r:id="rId19"/>
    <p:sldId id="1184" r:id="rId20"/>
    <p:sldId id="1152" r:id="rId21"/>
    <p:sldId id="1185" r:id="rId22"/>
    <p:sldId id="1154" r:id="rId23"/>
    <p:sldId id="1155" r:id="rId24"/>
    <p:sldId id="1186" r:id="rId25"/>
    <p:sldId id="1156" r:id="rId26"/>
    <p:sldId id="1157" r:id="rId27"/>
    <p:sldId id="1158" r:id="rId28"/>
    <p:sldId id="1159" r:id="rId29"/>
    <p:sldId id="1160" r:id="rId30"/>
    <p:sldId id="1187" r:id="rId31"/>
    <p:sldId id="1161" r:id="rId32"/>
    <p:sldId id="1188" r:id="rId33"/>
    <p:sldId id="1162" r:id="rId34"/>
    <p:sldId id="1163" r:id="rId35"/>
    <p:sldId id="1164" r:id="rId36"/>
    <p:sldId id="1189" r:id="rId37"/>
    <p:sldId id="1165" r:id="rId38"/>
    <p:sldId id="1166" r:id="rId39"/>
    <p:sldId id="1167" r:id="rId40"/>
    <p:sldId id="1190" r:id="rId41"/>
    <p:sldId id="1168" r:id="rId42"/>
    <p:sldId id="1191" r:id="rId43"/>
    <p:sldId id="1192" r:id="rId44"/>
    <p:sldId id="1169" r:id="rId45"/>
    <p:sldId id="1170" r:id="rId46"/>
    <p:sldId id="1171" r:id="rId47"/>
    <p:sldId id="1172" r:id="rId48"/>
    <p:sldId id="1173" r:id="rId49"/>
    <p:sldId id="1175" r:id="rId50"/>
    <p:sldId id="1176" r:id="rId5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54" userDrawn="1">
          <p15:clr>
            <a:srgbClr val="A4A3A4"/>
          </p15:clr>
        </p15:guide>
        <p15:guide id="2" pos="38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6" d="100"/>
          <a:sy n="106" d="100"/>
        </p:scale>
        <p:origin x="588" y="120"/>
      </p:cViewPr>
      <p:guideLst>
        <p:guide orient="horz" pos="2154"/>
        <p:guide pos="382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72"/>
        <p:guide pos="2151"/>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5" Type="http://schemas.openxmlformats.org/officeDocument/2006/relationships/tableStyles" Target="tableStyles.xml"/><Relationship Id="rId54" Type="http://schemas.openxmlformats.org/officeDocument/2006/relationships/viewProps" Target="viewProps.xml"/><Relationship Id="rId53" Type="http://schemas.openxmlformats.org/officeDocument/2006/relationships/presProps" Target="presProps.xml"/><Relationship Id="rId52" Type="http://schemas.openxmlformats.org/officeDocument/2006/relationships/notesMaster" Target="notesMasters/notesMaster1.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9.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8.png"/><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8.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1.png"/><Relationship Id="rId1" Type="http://schemas.openxmlformats.org/officeDocument/2006/relationships/image" Target="../media/image30.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3.png"/><Relationship Id="rId1" Type="http://schemas.openxmlformats.org/officeDocument/2006/relationships/image" Target="../media/image32.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4.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6.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6.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9.png"/><Relationship Id="rId1" Type="http://schemas.openxmlformats.org/officeDocument/2006/relationships/image" Target="../media/image37.png"/></Relationships>
</file>

<file path=ppt/slides/_rels/slide3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slides/_rels/slide3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6.png"/><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4.png"/><Relationship Id="rId1" Type="http://schemas.openxmlformats.org/officeDocument/2006/relationships/image" Target="../media/image43.png"/></Relationships>
</file>

<file path=ppt/slides/_rels/slide3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47.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3.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8.png"/><Relationship Id="rId1" Type="http://schemas.openxmlformats.org/officeDocument/2006/relationships/image" Target="../media/image45.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6.pn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9.pn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9.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0.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1.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1.pn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1.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1.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2.pn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2.png"/></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331628"/>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第十五章提优测评卷</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由图可知：</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与</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是串联电路，在电路中任意一处断开，则两灯泡都不能工作</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导线分别连接到</a:t>
            </a:r>
            <a:r>
              <a:rPr lang="en-US" altLang="zh-CN" i="1">
                <a:latin typeface="Times New Roman" panose="02020603050405020304" pitchFamily="18" charset="0"/>
                <a:ea typeface="宋体" panose="02010600030101010101" pitchFamily="2" charset="-122"/>
                <a:cs typeface="Times New Roman" panose="02020603050405020304" pitchFamily="18" charset="0"/>
              </a:rPr>
              <a:t>ab</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bc</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cd</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i="1">
                <a:latin typeface="Times New Roman" panose="02020603050405020304" pitchFamily="18" charset="0"/>
                <a:ea typeface="宋体" panose="02010600030101010101" pitchFamily="2" charset="-122"/>
                <a:cs typeface="Times New Roman" panose="02020603050405020304" pitchFamily="18" charset="0"/>
              </a:rPr>
              <a:t>ac</a:t>
            </a:r>
            <a:r>
              <a:rPr lang="zh-CN" altLang="zh-CN">
                <a:latin typeface="Times New Roman" panose="02020603050405020304" pitchFamily="18" charset="0"/>
                <a:ea typeface="宋体" panose="02010600030101010101" pitchFamily="2" charset="-122"/>
                <a:cs typeface="Times New Roman" panose="02020603050405020304" pitchFamily="18" charset="0"/>
              </a:rPr>
              <a:t>两点，灯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均不发光，说明电路故障为断路；当导线并联在</a:t>
            </a:r>
            <a:r>
              <a:rPr lang="en-US" altLang="zh-CN" i="1">
                <a:latin typeface="Times New Roman" panose="02020603050405020304" pitchFamily="18" charset="0"/>
                <a:ea typeface="宋体" panose="02010600030101010101" pitchFamily="2" charset="-122"/>
                <a:cs typeface="Times New Roman" panose="02020603050405020304" pitchFamily="18" charset="0"/>
              </a:rPr>
              <a:t>ac</a:t>
            </a:r>
            <a:r>
              <a:rPr lang="zh-CN" altLang="zh-CN">
                <a:latin typeface="Times New Roman" panose="02020603050405020304" pitchFamily="18" charset="0"/>
                <a:ea typeface="宋体" panose="02010600030101010101" pitchFamily="2" charset="-122"/>
                <a:cs typeface="Times New Roman" panose="02020603050405020304" pitchFamily="18" charset="0"/>
              </a:rPr>
              <a:t>两点间时，灯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均不发光，说明</a:t>
            </a:r>
            <a:r>
              <a:rPr lang="en-US" altLang="zh-CN" i="1">
                <a:latin typeface="Times New Roman" panose="02020603050405020304" pitchFamily="18" charset="0"/>
                <a:ea typeface="宋体" panose="02010600030101010101" pitchFamily="2" charset="-122"/>
                <a:cs typeface="Times New Roman" panose="02020603050405020304" pitchFamily="18" charset="0"/>
              </a:rPr>
              <a:t>cd</a:t>
            </a:r>
            <a:r>
              <a:rPr lang="zh-CN" altLang="zh-CN">
                <a:latin typeface="Times New Roman" panose="02020603050405020304" pitchFamily="18" charset="0"/>
                <a:ea typeface="宋体" panose="02010600030101010101" pitchFamily="2" charset="-122"/>
                <a:cs typeface="Times New Roman" panose="02020603050405020304" pitchFamily="18" charset="0"/>
              </a:rPr>
              <a:t>间有断路，即灯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断路；当导线并联在</a:t>
            </a:r>
            <a:r>
              <a:rPr lang="en-US" altLang="zh-CN" i="1">
                <a:latin typeface="Times New Roman" panose="02020603050405020304" pitchFamily="18" charset="0"/>
                <a:ea typeface="宋体" panose="02010600030101010101" pitchFamily="2" charset="-122"/>
                <a:cs typeface="Times New Roman" panose="02020603050405020304" pitchFamily="18" charset="0"/>
              </a:rPr>
              <a:t>cd</a:t>
            </a:r>
            <a:r>
              <a:rPr lang="zh-CN" altLang="zh-CN">
                <a:latin typeface="Times New Roman" panose="02020603050405020304" pitchFamily="18" charset="0"/>
                <a:ea typeface="宋体" panose="02010600030101010101" pitchFamily="2" charset="-122"/>
                <a:cs typeface="Times New Roman" panose="02020603050405020304" pitchFamily="18" charset="0"/>
              </a:rPr>
              <a:t>两点间时，灯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均不发光，说明灯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断路或开关断路；当导线并联在</a:t>
            </a:r>
            <a:r>
              <a:rPr lang="en-US" altLang="zh-CN" i="1">
                <a:latin typeface="Times New Roman" panose="02020603050405020304" pitchFamily="18" charset="0"/>
                <a:ea typeface="宋体" panose="02010600030101010101" pitchFamily="2" charset="-122"/>
                <a:cs typeface="Times New Roman" panose="02020603050405020304" pitchFamily="18" charset="0"/>
              </a:rPr>
              <a:t>bd</a:t>
            </a:r>
            <a:r>
              <a:rPr lang="zh-CN" altLang="zh-CN">
                <a:latin typeface="Times New Roman" panose="02020603050405020304" pitchFamily="18" charset="0"/>
                <a:ea typeface="宋体" panose="02010600030101010101" pitchFamily="2" charset="-122"/>
                <a:cs typeface="Times New Roman" panose="02020603050405020304" pitchFamily="18" charset="0"/>
              </a:rPr>
              <a:t>两点间时，灯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发光，说明灯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正常，</a:t>
            </a:r>
            <a:r>
              <a:rPr lang="en-US" altLang="zh-CN" i="1">
                <a:latin typeface="Times New Roman" panose="02020603050405020304" pitchFamily="18" charset="0"/>
                <a:ea typeface="宋体" panose="02010600030101010101" pitchFamily="2" charset="-122"/>
                <a:cs typeface="Times New Roman" panose="02020603050405020304" pitchFamily="18" charset="0"/>
              </a:rPr>
              <a:t>bd</a:t>
            </a:r>
            <a:r>
              <a:rPr lang="zh-CN" altLang="zh-CN">
                <a:latin typeface="Times New Roman" panose="02020603050405020304" pitchFamily="18" charset="0"/>
                <a:ea typeface="宋体" panose="02010600030101010101" pitchFamily="2" charset="-122"/>
                <a:cs typeface="Times New Roman" panose="02020603050405020304" pitchFamily="18" charset="0"/>
              </a:rPr>
              <a:t>间发生断路，因此电路故障为灯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与开关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zh-CN" altLang="zh-CN">
                <a:latin typeface="Times New Roman" panose="02020603050405020304" pitchFamily="18" charset="0"/>
                <a:ea typeface="宋体" panose="02010600030101010101" pitchFamily="2" charset="-122"/>
                <a:cs typeface="Times New Roman" panose="02020603050405020304" pitchFamily="18" charset="0"/>
              </a:rPr>
              <a:t>均断路</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24.jpg" descr="id:2147488008;FounderCES"/>
          <p:cNvPicPr/>
          <p:nvPr/>
        </p:nvPicPr>
        <p:blipFill>
          <a:blip r:embed="rId1"/>
          <a:stretch>
            <a:fillRect/>
          </a:stretch>
        </p:blipFill>
        <p:spPr>
          <a:xfrm>
            <a:off x="4799062" y="3933056"/>
            <a:ext cx="2851807" cy="2083526"/>
          </a:xfrm>
          <a:prstGeom prst="rect">
            <a:avLst/>
          </a:prstGeom>
        </p:spPr>
      </p:pic>
      <p:sp>
        <p:nvSpPr>
          <p:cNvPr id="4" name="矩形 3"/>
          <p:cNvSpPr/>
          <p:nvPr/>
        </p:nvSpPr>
        <p:spPr>
          <a:xfrm>
            <a:off x="5466013" y="591569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6314"/>
            <a:ext cx="11485848" cy="3346237"/>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淄博中考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）用丝绸摩擦过的玻璃棒（</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带正电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）接触验电器的金属球，验电器的金属箔片张开，如图所示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丝绸和玻璃棒摩擦的过程中创造了电荷</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丝绸和玻璃棒摩擦的过程中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玻璃棒得到电子</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验电器的箔片张开是因为两个箔片都带了负电荷</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玻璃棒接触验电器的金属球时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金属球上的部分电子转移到玻璃棒上</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89.jpg" descr="id:2147488015;FounderCES"/>
          <p:cNvPicPr/>
          <p:nvPr/>
        </p:nvPicPr>
        <p:blipFill>
          <a:blip r:embed="rId1"/>
          <a:stretch>
            <a:fillRect/>
          </a:stretch>
        </p:blipFill>
        <p:spPr>
          <a:xfrm>
            <a:off x="9191550" y="1588148"/>
            <a:ext cx="2505764" cy="1703863"/>
          </a:xfrm>
          <a:prstGeom prst="rect">
            <a:avLst/>
          </a:prstGeom>
        </p:spPr>
      </p:pic>
      <p:sp>
        <p:nvSpPr>
          <p:cNvPr id="4" name="矩形 3"/>
          <p:cNvSpPr/>
          <p:nvPr/>
        </p:nvSpPr>
        <p:spPr>
          <a:xfrm>
            <a:off x="10127654" y="337945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sp>
        <p:nvSpPr>
          <p:cNvPr id="6" name="矩形 5"/>
          <p:cNvSpPr/>
          <p:nvPr/>
        </p:nvSpPr>
        <p:spPr>
          <a:xfrm>
            <a:off x="7401137" y="1297917"/>
            <a:ext cx="407484" cy="461665"/>
          </a:xfrm>
          <a:prstGeom prst="rect">
            <a:avLst/>
          </a:prstGeom>
        </p:spPr>
        <p:txBody>
          <a:bodyPr wrap="none">
            <a:spAutoFit/>
          </a:bodyPr>
          <a:lstStyle/>
          <a:p>
            <a:r>
              <a:rPr lang="en-US" altLang="zh-CN" sz="2400"/>
              <a:t>D</a:t>
            </a:r>
            <a:endParaRPr lang="zh-CN" altLang="en-US"/>
          </a:p>
        </p:txBody>
      </p:sp>
      <p:sp>
        <p:nvSpPr>
          <p:cNvPr id="7" name="内容占位符 1"/>
          <p:cNvSpPr txBox="1"/>
          <p:nvPr/>
        </p:nvSpPr>
        <p:spPr bwMode="auto">
          <a:xfrm>
            <a:off x="360854" y="3859380"/>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丝绸和玻璃棒摩擦，电荷（</a:t>
            </a:r>
            <a:r>
              <a:rPr lang="zh-CN" altLang="zh-CN">
                <a:latin typeface="Times New Roman" panose="02020603050405020304" pitchFamily="18" charset="0"/>
                <a:ea typeface="楷体" panose="02010609060101010101" pitchFamily="49" charset="-122"/>
                <a:cs typeface="Times New Roman" panose="02020603050405020304" pitchFamily="18" charset="0"/>
              </a:rPr>
              <a:t>电子</a:t>
            </a:r>
            <a:r>
              <a:rPr lang="zh-CN" altLang="zh-CN">
                <a:latin typeface="Times New Roman" panose="02020603050405020304" pitchFamily="18" charset="0"/>
                <a:ea typeface="宋体" panose="02010600030101010101" pitchFamily="2" charset="-122"/>
                <a:cs typeface="Times New Roman" panose="02020603050405020304" pitchFamily="18" charset="0"/>
              </a:rPr>
              <a:t>）发生了转移，</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错误；丝绸和玻璃棒摩擦的过程中，丝绸得到电子带负电，玻璃棒失去电子带正电，</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错误；用丝绸摩擦过的玻璃棒带正电，缺少电子，与验电器的金属球接触后，金属箔片上部分电子转移到玻璃棒上，金属箔片失去电子而带正电，同种电荷相互排斥，因此验电器的金属箔片会张开，</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正确</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1964055"/>
            <a:ext cx="11485880" cy="2113280"/>
          </a:xfrm>
          <a:solidFill>
            <a:srgbClr val="E1F4FC"/>
          </a:solidFill>
        </p:spPr>
        <p:txBody>
          <a:bodyPr>
            <a:noAutofit/>
          </a:bodyPr>
          <a:lstStyle/>
          <a:p>
            <a:pPr indent="1170305" hangingPunct="0">
              <a:spcAft>
                <a:spcPts val="0"/>
              </a:spcAft>
            </a:pP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Times New Roman" panose="02020603050405020304" pitchFamily="18" charset="0"/>
                <a:ea typeface="楷体" panose="02010609060101010101" pitchFamily="49" charset="-122"/>
                <a:cs typeface="Times New Roman" panose="02020603050405020304" pitchFamily="18" charset="0"/>
              </a:rPr>
              <a:t>摩擦起电的实质是电子的转移</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原子核对电子束缚能力强的得到电子带负电</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原子核对电子束缚能力弱的失去电子带正电</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理解摩擦起电的实质是解决问题的关键</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a:p>
            <a:pPr indent="1170305"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indent="1170305"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indent="1170305"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indent="1170305"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indent="1170305"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indent="1170305"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indent="1170305"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indent="1170305"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indent="1170305" hangingPunct="0">
              <a:spcAft>
                <a:spcPts val="0"/>
              </a:spcAft>
            </a:pP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60854" y="1971919"/>
            <a:ext cx="1728919" cy="452427"/>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4931"/>
            <a:ext cx="11485848" cy="3346237"/>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如图所示是小明在练习测量电流时连接的电路，电路的连接存在错误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下列操作及说法正确的是（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撤掉导线</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电流表测量的是电路的总电流</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撤掉导线</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电流表测量的是通过小灯泡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撤掉导线</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电流表测量的是通过小灯泡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撤掉导线</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电流表测量的是通过小灯泡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t06.jpg" descr="id:2147488022;FounderCES"/>
          <p:cNvPicPr/>
          <p:nvPr/>
        </p:nvPicPr>
        <p:blipFill>
          <a:blip r:embed="rId1"/>
          <a:stretch>
            <a:fillRect/>
          </a:stretch>
        </p:blipFill>
        <p:spPr>
          <a:xfrm>
            <a:off x="8831510" y="2320065"/>
            <a:ext cx="2160240" cy="2015210"/>
          </a:xfrm>
          <a:prstGeom prst="rect">
            <a:avLst/>
          </a:prstGeom>
        </p:spPr>
      </p:pic>
      <p:sp>
        <p:nvSpPr>
          <p:cNvPr id="4" name="矩形 3"/>
          <p:cNvSpPr/>
          <p:nvPr/>
        </p:nvSpPr>
        <p:spPr>
          <a:xfrm>
            <a:off x="9229054" y="4353481"/>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sp>
        <p:nvSpPr>
          <p:cNvPr id="6" name="矩形 5"/>
          <p:cNvSpPr/>
          <p:nvPr/>
        </p:nvSpPr>
        <p:spPr>
          <a:xfrm>
            <a:off x="2721171" y="2244003"/>
            <a:ext cx="716863" cy="461665"/>
          </a:xfrm>
          <a:prstGeom prst="rect">
            <a:avLst/>
          </a:prstGeom>
        </p:spPr>
        <p:txBody>
          <a:bodyPr wrap="none">
            <a:spAutoFit/>
          </a:bodyPr>
          <a:lstStyle/>
          <a:p>
            <a:r>
              <a:rPr lang="en-US" altLang="zh-CN" sz="2400"/>
              <a:t>D</a:t>
            </a:r>
            <a:r>
              <a:rPr lang="zh-CN" altLang="zh-CN" sz="2400">
                <a:cs typeface="Times New Roman" panose="02020603050405020304" pitchFamily="18" charset="0"/>
              </a:rPr>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3042280"/>
            <a:ext cx="11485848" cy="2792239"/>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由题图可知，撤掉导线</a:t>
            </a:r>
            <a:r>
              <a:rPr lang="en-US" altLang="zh-CN" i="1">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并联，电流表没有接入电路，所以电流表既不是测总电流，也不是测通过小灯泡</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的电流，故</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错误；由题图可知，撤掉导线</a:t>
            </a:r>
            <a:r>
              <a:rPr lang="en-US" altLang="zh-CN" i="1">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并联，电流表串联在干路中，即电流表测量的是电路的总电流，故</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错误；由题图可知，撤掉导线</a:t>
            </a:r>
            <a:r>
              <a:rPr lang="en-US" altLang="zh-CN" i="1">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并联，电流表串联在</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的支路中，即电流表测量的是通过小灯泡</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的电流，故</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正确</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t06.jpg" descr="id:2147488022;FounderCES"/>
          <p:cNvPicPr/>
          <p:nvPr/>
        </p:nvPicPr>
        <p:blipFill>
          <a:blip r:embed="rId1"/>
          <a:stretch>
            <a:fillRect/>
          </a:stretch>
        </p:blipFill>
        <p:spPr>
          <a:xfrm>
            <a:off x="9535904" y="636754"/>
            <a:ext cx="2160240" cy="2015210"/>
          </a:xfrm>
          <a:prstGeom prst="rect">
            <a:avLst/>
          </a:prstGeom>
        </p:spPr>
      </p:pic>
      <p:sp>
        <p:nvSpPr>
          <p:cNvPr id="4" name="矩形 3"/>
          <p:cNvSpPr/>
          <p:nvPr/>
        </p:nvSpPr>
        <p:spPr>
          <a:xfrm>
            <a:off x="9861693" y="265664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sp>
        <p:nvSpPr>
          <p:cNvPr id="5" name="文本框 4"/>
          <p:cNvSpPr txBox="1"/>
          <p:nvPr/>
        </p:nvSpPr>
        <p:spPr>
          <a:xfrm>
            <a:off x="527685" y="1372870"/>
            <a:ext cx="8615045" cy="1568450"/>
          </a:xfrm>
          <a:prstGeom prst="rect">
            <a:avLst/>
          </a:prstGeom>
          <a:noFill/>
        </p:spPr>
        <p:txBody>
          <a:bodyPr wrap="square" rtlCol="0" anchor="t">
            <a:spAutoFit/>
          </a:bodyPr>
          <a:lstStyle/>
          <a:p>
            <a:pPr hangingPunct="0">
              <a:spcAft>
                <a:spcPts val="0"/>
              </a:spcAft>
              <a:tabLst>
                <a:tab pos="5941060" algn="l"/>
              </a:tabLst>
            </a:pPr>
            <a:r>
              <a:rPr lang="en-US" altLang="zh-CN" sz="2400" b="0">
                <a:solidFill>
                  <a:srgbClr val="000000"/>
                </a:solidFill>
                <a:cs typeface="Times New Roman" panose="02020603050405020304" pitchFamily="18" charset="0"/>
                <a:sym typeface="+mn-ea"/>
              </a:rPr>
              <a:t>A</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该发电装置左边是电源的负极</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B</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通过小灯泡的电流方向是从</a:t>
            </a:r>
            <a:r>
              <a:rPr lang="en-US" altLang="zh-CN" sz="2400" b="0" i="1">
                <a:solidFill>
                  <a:srgbClr val="000000"/>
                </a:solidFill>
                <a:cs typeface="Times New Roman" panose="02020603050405020304" pitchFamily="18" charset="0"/>
                <a:sym typeface="+mn-ea"/>
              </a:rPr>
              <a:t>a</a:t>
            </a:r>
            <a:r>
              <a:rPr lang="zh-CN" altLang="zh-CN" sz="2400" b="0">
                <a:solidFill>
                  <a:srgbClr val="000000"/>
                </a:solidFill>
                <a:ea typeface="楷体" panose="02010609060101010101" pitchFamily="49" charset="-122"/>
                <a:cs typeface="Times New Roman" panose="02020603050405020304" pitchFamily="18" charset="0"/>
                <a:sym typeface="+mn-ea"/>
              </a:rPr>
              <a:t>到</a:t>
            </a:r>
            <a:r>
              <a:rPr lang="en-US" altLang="zh-CN" sz="2400" b="0" i="1">
                <a:solidFill>
                  <a:srgbClr val="000000"/>
                </a:solidFill>
                <a:cs typeface="Times New Roman" panose="02020603050405020304" pitchFamily="18" charset="0"/>
                <a:sym typeface="+mn-ea"/>
              </a:rPr>
              <a:t>b</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C</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该发电装置内部</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只有电子在发生定向移动</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D</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该发电装置不做任何改变</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可以一直工作下去</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并且很环保</a:t>
            </a:r>
            <a:endParaRPr lang="zh-CN" altLang="zh-CN" sz="2400" b="0" kern="100">
              <a:solidFill>
                <a:srgbClr val="000000"/>
              </a:solidFill>
              <a:ea typeface="楷体" panose="02010609060101010101" pitchFamily="49" charset="-122"/>
              <a:cs typeface="Times New Roman" panose="02020603050405020304" pitchFamily="18" charset="0"/>
              <a:sym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4755148"/>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如图甲所示的电路，当只闭合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的示数如图乙所示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25.jpg" descr="id:2147488029;FounderCES"/>
          <p:cNvPicPr/>
          <p:nvPr/>
        </p:nvPicPr>
        <p:blipFill>
          <a:blip r:embed="rId1"/>
          <a:stretch>
            <a:fillRect/>
          </a:stretch>
        </p:blipFill>
        <p:spPr>
          <a:xfrm>
            <a:off x="3895811" y="2476562"/>
            <a:ext cx="1800200" cy="1835763"/>
          </a:xfrm>
          <a:prstGeom prst="rect">
            <a:avLst/>
          </a:prstGeom>
        </p:spPr>
      </p:pic>
      <p:pic>
        <p:nvPicPr>
          <p:cNvPr id="4" name="gyc426.jpg" descr="id:2147488036;FounderCES"/>
          <p:cNvPicPr/>
          <p:nvPr/>
        </p:nvPicPr>
        <p:blipFill>
          <a:blip r:embed="rId2"/>
          <a:stretch>
            <a:fillRect/>
          </a:stretch>
        </p:blipFill>
        <p:spPr>
          <a:xfrm>
            <a:off x="6167214" y="2583488"/>
            <a:ext cx="1937917" cy="1578095"/>
          </a:xfrm>
          <a:prstGeom prst="rect">
            <a:avLst/>
          </a:prstGeom>
        </p:spPr>
      </p:pic>
      <p:sp>
        <p:nvSpPr>
          <p:cNvPr id="5" name="矩形 4"/>
          <p:cNvSpPr/>
          <p:nvPr/>
        </p:nvSpPr>
        <p:spPr>
          <a:xfrm>
            <a:off x="5015086" y="4246782"/>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sp>
        <p:nvSpPr>
          <p:cNvPr id="7" name="矩形 6"/>
          <p:cNvSpPr/>
          <p:nvPr/>
        </p:nvSpPr>
        <p:spPr>
          <a:xfrm>
            <a:off x="10101278" y="1854616"/>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90470"/>
            <a:ext cx="11485848" cy="3502626"/>
          </a:xfrm>
        </p:spPr>
        <p:txBody>
          <a:bodyPr/>
          <a:lstStyle/>
          <a:p>
            <a:pPr hangingPunct="0">
              <a:lnSpc>
                <a:spcPct val="140000"/>
              </a:lnSpc>
              <a:spcAft>
                <a:spcPts val="0"/>
              </a:spcAft>
            </a:pPr>
            <a:r>
              <a:rPr lang="en-US" altLang="zh-CN" sz="23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latin typeface="Times New Roman" panose="02020603050405020304" pitchFamily="18" charset="0"/>
                <a:ea typeface="宋体" panose="02010600030101010101" pitchFamily="2" charset="-122"/>
                <a:cs typeface="Times New Roman" panose="02020603050405020304" pitchFamily="18" charset="0"/>
              </a:rPr>
              <a:t>当只闭合</a:t>
            </a:r>
            <a:r>
              <a:rPr lang="en-US" altLang="zh-CN" sz="2300">
                <a:latin typeface="Times New Roman" panose="02020603050405020304" pitchFamily="18" charset="0"/>
                <a:ea typeface="宋体" panose="02010600030101010101" pitchFamily="2" charset="-122"/>
                <a:cs typeface="Times New Roman" panose="02020603050405020304" pitchFamily="18" charset="0"/>
              </a:rPr>
              <a:t>S</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latin typeface="Times New Roman" panose="02020603050405020304" pitchFamily="18" charset="0"/>
                <a:ea typeface="宋体" panose="02010600030101010101" pitchFamily="2" charset="-122"/>
                <a:cs typeface="Times New Roman" panose="02020603050405020304" pitchFamily="18" charset="0"/>
              </a:rPr>
              <a:t>时，</a:t>
            </a:r>
            <a:r>
              <a:rPr lang="en-US" altLang="zh-CN" sz="2300">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latin typeface="Times New Roman" panose="02020603050405020304" pitchFamily="18" charset="0"/>
                <a:ea typeface="宋体" panose="02010600030101010101" pitchFamily="2" charset="-122"/>
                <a:cs typeface="Times New Roman" panose="02020603050405020304" pitchFamily="18" charset="0"/>
              </a:rPr>
              <a:t>单独工作，电流表</a:t>
            </a:r>
            <a:r>
              <a:rPr lang="en-US" altLang="zh-CN" sz="2300">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sz="2300">
                <a:latin typeface="Times New Roman" panose="02020603050405020304" pitchFamily="18" charset="0"/>
                <a:ea typeface="宋体" panose="02010600030101010101" pitchFamily="2" charset="-122"/>
                <a:cs typeface="Times New Roman" panose="02020603050405020304" pitchFamily="18" charset="0"/>
              </a:rPr>
              <a:t>0.5 A</a:t>
            </a:r>
            <a:r>
              <a:rPr lang="zh-CN" altLang="zh-CN" sz="2300">
                <a:latin typeface="Times New Roman" panose="02020603050405020304" pitchFamily="18" charset="0"/>
                <a:ea typeface="宋体" panose="02010600030101010101" pitchFamily="2" charset="-122"/>
                <a:cs typeface="Times New Roman" panose="02020603050405020304" pitchFamily="18" charset="0"/>
              </a:rPr>
              <a:t>，则通过</a:t>
            </a:r>
            <a:r>
              <a:rPr lang="en-US" altLang="zh-CN" sz="2300">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latin typeface="Times New Roman" panose="02020603050405020304" pitchFamily="18" charset="0"/>
                <a:ea typeface="宋体" panose="02010600030101010101" pitchFamily="2" charset="-122"/>
                <a:cs typeface="Times New Roman" panose="02020603050405020304" pitchFamily="18" charset="0"/>
              </a:rPr>
              <a:t>的电流为</a:t>
            </a:r>
            <a:r>
              <a:rPr lang="en-US" altLang="zh-CN" sz="2300">
                <a:latin typeface="Times New Roman" panose="02020603050405020304" pitchFamily="18" charset="0"/>
                <a:ea typeface="宋体" panose="02010600030101010101" pitchFamily="2" charset="-122"/>
                <a:cs typeface="Times New Roman" panose="02020603050405020304" pitchFamily="18" charset="0"/>
              </a:rPr>
              <a:t>0.5 A</a:t>
            </a:r>
            <a:r>
              <a:rPr lang="zh-CN" altLang="zh-CN" sz="2300">
                <a:latin typeface="Times New Roman" panose="02020603050405020304" pitchFamily="18" charset="0"/>
                <a:ea typeface="宋体" panose="02010600030101010101" pitchFamily="2" charset="-122"/>
                <a:cs typeface="Times New Roman" panose="02020603050405020304" pitchFamily="18" charset="0"/>
              </a:rPr>
              <a:t>；当只闭合</a:t>
            </a:r>
            <a:r>
              <a:rPr lang="en-US" altLang="zh-CN" sz="2300">
                <a:latin typeface="Times New Roman" panose="02020603050405020304" pitchFamily="18" charset="0"/>
                <a:ea typeface="宋体" panose="02010600030101010101" pitchFamily="2" charset="-122"/>
                <a:cs typeface="Times New Roman" panose="02020603050405020304" pitchFamily="18" charset="0"/>
              </a:rPr>
              <a:t>S</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latin typeface="Times New Roman" panose="02020603050405020304" pitchFamily="18" charset="0"/>
                <a:ea typeface="宋体" panose="02010600030101010101" pitchFamily="2" charset="-122"/>
                <a:cs typeface="Times New Roman" panose="02020603050405020304" pitchFamily="18" charset="0"/>
              </a:rPr>
              <a:t>时，</a:t>
            </a:r>
            <a:r>
              <a:rPr lang="en-US" altLang="zh-CN" sz="2300">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latin typeface="Times New Roman" panose="02020603050405020304" pitchFamily="18" charset="0"/>
                <a:ea typeface="宋体" panose="02010600030101010101" pitchFamily="2" charset="-122"/>
                <a:cs typeface="Times New Roman" panose="02020603050405020304" pitchFamily="18" charset="0"/>
              </a:rPr>
              <a:t>单独工作，电流表</a:t>
            </a:r>
            <a:r>
              <a:rPr lang="en-US" altLang="zh-CN" sz="2300">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latin typeface="Times New Roman" panose="02020603050405020304" pitchFamily="18" charset="0"/>
                <a:ea typeface="宋体" panose="02010600030101010101" pitchFamily="2" charset="-122"/>
                <a:cs typeface="Times New Roman" panose="02020603050405020304" pitchFamily="18" charset="0"/>
              </a:rPr>
              <a:t>示数如图乙所示，若</a:t>
            </a:r>
            <a:r>
              <a:rPr lang="en-US" altLang="zh-CN" sz="2300">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latin typeface="Times New Roman" panose="02020603050405020304" pitchFamily="18" charset="0"/>
                <a:ea typeface="宋体" panose="02010600030101010101" pitchFamily="2" charset="-122"/>
                <a:cs typeface="Times New Roman" panose="02020603050405020304" pitchFamily="18" charset="0"/>
              </a:rPr>
              <a:t>的测量范围为</a:t>
            </a:r>
            <a:r>
              <a:rPr lang="en-US" altLang="zh-CN" sz="2300">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0.6 A</a:t>
            </a:r>
            <a:r>
              <a:rPr lang="zh-CN" altLang="zh-CN" sz="2300">
                <a:latin typeface="Times New Roman" panose="02020603050405020304" pitchFamily="18" charset="0"/>
                <a:ea typeface="宋体" panose="02010600030101010101" pitchFamily="2" charset="-122"/>
                <a:cs typeface="Times New Roman" panose="02020603050405020304" pitchFamily="18" charset="0"/>
              </a:rPr>
              <a:t>，则分度值为</a:t>
            </a:r>
            <a:r>
              <a:rPr lang="en-US" altLang="zh-CN" sz="2300">
                <a:latin typeface="Times New Roman" panose="02020603050405020304" pitchFamily="18" charset="0"/>
                <a:ea typeface="宋体" panose="02010600030101010101" pitchFamily="2" charset="-122"/>
                <a:cs typeface="Times New Roman" panose="02020603050405020304" pitchFamily="18" charset="0"/>
              </a:rPr>
              <a:t>0.02 A</a:t>
            </a:r>
            <a:r>
              <a:rPr lang="zh-CN" altLang="zh-CN" sz="2300">
                <a:latin typeface="Times New Roman" panose="02020603050405020304" pitchFamily="18" charset="0"/>
                <a:ea typeface="宋体" panose="02010600030101010101" pitchFamily="2" charset="-122"/>
                <a:cs typeface="Times New Roman" panose="02020603050405020304" pitchFamily="18" charset="0"/>
              </a:rPr>
              <a:t>，示数为</a:t>
            </a:r>
            <a:r>
              <a:rPr lang="en-US" altLang="zh-CN" sz="2300">
                <a:latin typeface="Times New Roman" panose="02020603050405020304" pitchFamily="18" charset="0"/>
                <a:ea typeface="宋体" panose="02010600030101010101" pitchFamily="2" charset="-122"/>
                <a:cs typeface="Times New Roman" panose="02020603050405020304" pitchFamily="18" charset="0"/>
              </a:rPr>
              <a:t>0.3 A</a:t>
            </a:r>
            <a:r>
              <a:rPr lang="zh-CN" altLang="zh-CN" sz="2300">
                <a:latin typeface="Times New Roman" panose="02020603050405020304" pitchFamily="18" charset="0"/>
                <a:ea typeface="宋体" panose="02010600030101010101" pitchFamily="2" charset="-122"/>
                <a:cs typeface="Times New Roman" panose="02020603050405020304" pitchFamily="18" charset="0"/>
              </a:rPr>
              <a:t>，则通过</a:t>
            </a:r>
            <a:r>
              <a:rPr lang="en-US" altLang="zh-CN" sz="2300">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latin typeface="Times New Roman" panose="02020603050405020304" pitchFamily="18" charset="0"/>
                <a:ea typeface="宋体" panose="02010600030101010101" pitchFamily="2" charset="-122"/>
                <a:cs typeface="Times New Roman" panose="02020603050405020304" pitchFamily="18" charset="0"/>
              </a:rPr>
              <a:t>的电流为</a:t>
            </a:r>
            <a:r>
              <a:rPr lang="en-US" altLang="zh-CN" sz="2300">
                <a:latin typeface="Times New Roman" panose="02020603050405020304" pitchFamily="18" charset="0"/>
                <a:ea typeface="宋体" panose="02010600030101010101" pitchFamily="2" charset="-122"/>
                <a:cs typeface="Times New Roman" panose="02020603050405020304" pitchFamily="18" charset="0"/>
              </a:rPr>
              <a:t>0.3 A</a:t>
            </a:r>
            <a:r>
              <a:rPr lang="zh-CN" altLang="zh-CN" sz="2300">
                <a:latin typeface="Times New Roman" panose="02020603050405020304" pitchFamily="18" charset="0"/>
                <a:ea typeface="宋体" panose="02010600030101010101" pitchFamily="2" charset="-122"/>
                <a:cs typeface="Times New Roman" panose="02020603050405020304" pitchFamily="18" charset="0"/>
              </a:rPr>
              <a:t>；若</a:t>
            </a:r>
            <a:r>
              <a:rPr lang="en-US" altLang="zh-CN" sz="2300">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latin typeface="Times New Roman" panose="02020603050405020304" pitchFamily="18" charset="0"/>
                <a:ea typeface="宋体" panose="02010600030101010101" pitchFamily="2" charset="-122"/>
                <a:cs typeface="Times New Roman" panose="02020603050405020304" pitchFamily="18" charset="0"/>
              </a:rPr>
              <a:t>的测量范围为</a:t>
            </a:r>
            <a:r>
              <a:rPr lang="en-US" altLang="zh-CN" sz="2300">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3 A</a:t>
            </a:r>
            <a:r>
              <a:rPr lang="zh-CN" altLang="zh-CN" sz="2300">
                <a:latin typeface="Times New Roman" panose="02020603050405020304" pitchFamily="18" charset="0"/>
                <a:ea typeface="宋体" panose="02010600030101010101" pitchFamily="2" charset="-122"/>
                <a:cs typeface="Times New Roman" panose="02020603050405020304" pitchFamily="18" charset="0"/>
              </a:rPr>
              <a:t>，则分度值为</a:t>
            </a:r>
            <a:r>
              <a:rPr lang="en-US" altLang="zh-CN" sz="2300">
                <a:latin typeface="Times New Roman" panose="02020603050405020304" pitchFamily="18" charset="0"/>
                <a:ea typeface="宋体" panose="02010600030101010101" pitchFamily="2" charset="-122"/>
                <a:cs typeface="Times New Roman" panose="02020603050405020304" pitchFamily="18" charset="0"/>
              </a:rPr>
              <a:t>0.1 A</a:t>
            </a:r>
            <a:r>
              <a:rPr lang="zh-CN" altLang="zh-CN" sz="2300">
                <a:latin typeface="Times New Roman" panose="02020603050405020304" pitchFamily="18" charset="0"/>
                <a:ea typeface="宋体" panose="02010600030101010101" pitchFamily="2" charset="-122"/>
                <a:cs typeface="Times New Roman" panose="02020603050405020304" pitchFamily="18" charset="0"/>
              </a:rPr>
              <a:t>，示数为</a:t>
            </a:r>
            <a:r>
              <a:rPr lang="en-US" altLang="zh-CN" sz="2300">
                <a:latin typeface="Times New Roman" panose="02020603050405020304" pitchFamily="18" charset="0"/>
                <a:ea typeface="宋体" panose="02010600030101010101" pitchFamily="2" charset="-122"/>
                <a:cs typeface="Times New Roman" panose="02020603050405020304" pitchFamily="18" charset="0"/>
              </a:rPr>
              <a:t>1.5 A</a:t>
            </a:r>
            <a:r>
              <a:rPr lang="zh-CN" altLang="zh-CN" sz="2300">
                <a:latin typeface="Times New Roman" panose="02020603050405020304" pitchFamily="18" charset="0"/>
                <a:ea typeface="宋体" panose="02010600030101010101" pitchFamily="2" charset="-122"/>
                <a:cs typeface="Times New Roman" panose="02020603050405020304" pitchFamily="18" charset="0"/>
              </a:rPr>
              <a:t>，则通过</a:t>
            </a:r>
            <a:r>
              <a:rPr lang="en-US" altLang="zh-CN" sz="2300">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latin typeface="Times New Roman" panose="02020603050405020304" pitchFamily="18" charset="0"/>
                <a:ea typeface="宋体" panose="02010600030101010101" pitchFamily="2" charset="-122"/>
                <a:cs typeface="Times New Roman" panose="02020603050405020304" pitchFamily="18" charset="0"/>
              </a:rPr>
              <a:t>的电流为</a:t>
            </a:r>
            <a:r>
              <a:rPr lang="en-US" altLang="zh-CN" sz="2300">
                <a:latin typeface="Times New Roman" panose="02020603050405020304" pitchFamily="18" charset="0"/>
                <a:ea typeface="宋体" panose="02010600030101010101" pitchFamily="2" charset="-122"/>
                <a:cs typeface="Times New Roman" panose="02020603050405020304" pitchFamily="18" charset="0"/>
              </a:rPr>
              <a:t>1.5 A</a:t>
            </a:r>
            <a:r>
              <a:rPr lang="zh-CN" altLang="zh-CN" sz="2300">
                <a:latin typeface="Times New Roman" panose="02020603050405020304" pitchFamily="18" charset="0"/>
                <a:ea typeface="宋体" panose="02010600030101010101" pitchFamily="2" charset="-122"/>
                <a:cs typeface="Times New Roman" panose="02020603050405020304" pitchFamily="18" charset="0"/>
              </a:rPr>
              <a:t>；当闭合</a:t>
            </a:r>
            <a:r>
              <a:rPr lang="en-US" altLang="zh-CN" sz="2300">
                <a:latin typeface="Times New Roman" panose="02020603050405020304" pitchFamily="18" charset="0"/>
                <a:ea typeface="宋体" panose="02010600030101010101" pitchFamily="2" charset="-122"/>
                <a:cs typeface="Times New Roman" panose="02020603050405020304" pitchFamily="18" charset="0"/>
              </a:rPr>
              <a:t>S</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latin typeface="Times New Roman" panose="02020603050405020304" pitchFamily="18" charset="0"/>
                <a:ea typeface="宋体" panose="02010600030101010101" pitchFamily="2" charset="-122"/>
                <a:cs typeface="Times New Roman" panose="02020603050405020304" pitchFamily="18" charset="0"/>
              </a:rPr>
              <a:t>和</a:t>
            </a:r>
            <a:r>
              <a:rPr lang="en-US" altLang="zh-CN" sz="2300">
                <a:latin typeface="Times New Roman" panose="02020603050405020304" pitchFamily="18" charset="0"/>
                <a:ea typeface="宋体" panose="02010600030101010101" pitchFamily="2" charset="-122"/>
                <a:cs typeface="Times New Roman" panose="02020603050405020304" pitchFamily="18" charset="0"/>
              </a:rPr>
              <a:t>S</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latin typeface="Times New Roman" panose="02020603050405020304" pitchFamily="18" charset="0"/>
                <a:ea typeface="宋体" panose="02010600030101010101" pitchFamily="2" charset="-122"/>
                <a:cs typeface="Times New Roman" panose="02020603050405020304" pitchFamily="18" charset="0"/>
              </a:rPr>
              <a:t>、断开</a:t>
            </a:r>
            <a:r>
              <a:rPr lang="en-US" altLang="zh-CN" sz="2300">
                <a:latin typeface="Times New Roman" panose="02020603050405020304" pitchFamily="18" charset="0"/>
                <a:ea typeface="宋体" panose="02010600030101010101" pitchFamily="2" charset="-122"/>
                <a:cs typeface="Times New Roman" panose="02020603050405020304" pitchFamily="18" charset="0"/>
              </a:rPr>
              <a:t>S</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a:latin typeface="Times New Roman" panose="02020603050405020304" pitchFamily="18" charset="0"/>
                <a:ea typeface="宋体" panose="02010600030101010101" pitchFamily="2" charset="-122"/>
                <a:cs typeface="Times New Roman" panose="02020603050405020304" pitchFamily="18" charset="0"/>
              </a:rPr>
              <a:t>时，</a:t>
            </a:r>
            <a:r>
              <a:rPr lang="en-US" altLang="zh-CN" sz="2300">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latin typeface="Times New Roman" panose="02020603050405020304" pitchFamily="18" charset="0"/>
                <a:ea typeface="宋体" panose="02010600030101010101" pitchFamily="2" charset="-122"/>
                <a:cs typeface="Times New Roman" panose="02020603050405020304" pitchFamily="18" charset="0"/>
              </a:rPr>
              <a:t>并联，</a:t>
            </a:r>
            <a:r>
              <a:rPr lang="en-US" altLang="zh-CN" sz="2300">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latin typeface="Times New Roman" panose="02020603050405020304" pitchFamily="18" charset="0"/>
                <a:ea typeface="宋体" panose="02010600030101010101" pitchFamily="2" charset="-122"/>
                <a:cs typeface="Times New Roman" panose="02020603050405020304" pitchFamily="18" charset="0"/>
              </a:rPr>
              <a:t>仍测</a:t>
            </a:r>
            <a:r>
              <a:rPr lang="en-US" altLang="zh-CN" sz="2300">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latin typeface="Times New Roman" panose="02020603050405020304" pitchFamily="18" charset="0"/>
                <a:ea typeface="宋体" panose="02010600030101010101" pitchFamily="2" charset="-122"/>
                <a:cs typeface="Times New Roman" panose="02020603050405020304" pitchFamily="18" charset="0"/>
              </a:rPr>
              <a:t>电流，示数仍为</a:t>
            </a:r>
            <a:r>
              <a:rPr lang="en-US" altLang="zh-CN" sz="2300">
                <a:latin typeface="Times New Roman" panose="02020603050405020304" pitchFamily="18" charset="0"/>
                <a:ea typeface="宋体" panose="02010600030101010101" pitchFamily="2" charset="-122"/>
                <a:cs typeface="Times New Roman" panose="02020603050405020304" pitchFamily="18" charset="0"/>
              </a:rPr>
              <a:t>0.3 A</a:t>
            </a:r>
            <a:r>
              <a:rPr lang="zh-CN" altLang="zh-CN" sz="2300">
                <a:latin typeface="Times New Roman" panose="02020603050405020304" pitchFamily="18" charset="0"/>
                <a:ea typeface="宋体" panose="02010600030101010101" pitchFamily="2" charset="-122"/>
                <a:cs typeface="Times New Roman" panose="02020603050405020304" pitchFamily="18" charset="0"/>
              </a:rPr>
              <a:t>或</a:t>
            </a:r>
            <a:r>
              <a:rPr lang="en-US" altLang="zh-CN" sz="2300">
                <a:latin typeface="Times New Roman" panose="02020603050405020304" pitchFamily="18" charset="0"/>
                <a:ea typeface="宋体" panose="02010600030101010101" pitchFamily="2" charset="-122"/>
                <a:cs typeface="Times New Roman" panose="02020603050405020304" pitchFamily="18" charset="0"/>
              </a:rPr>
              <a:t>1.5 A</a:t>
            </a:r>
            <a:r>
              <a:rPr lang="zh-CN" altLang="zh-CN" sz="2300">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sz="2300">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latin typeface="Times New Roman" panose="02020603050405020304" pitchFamily="18" charset="0"/>
                <a:ea typeface="宋体" panose="02010600030101010101" pitchFamily="2" charset="-122"/>
                <a:cs typeface="Times New Roman" panose="02020603050405020304" pitchFamily="18" charset="0"/>
              </a:rPr>
              <a:t>测干路电流，根据并联电路中干路电流等于各支路电流之和可得，电流表</a:t>
            </a:r>
            <a:r>
              <a:rPr lang="en-US" altLang="zh-CN" sz="2300">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latin typeface="Times New Roman" panose="02020603050405020304" pitchFamily="18" charset="0"/>
                <a:ea typeface="宋体" panose="02010600030101010101" pitchFamily="2" charset="-122"/>
                <a:cs typeface="Times New Roman" panose="02020603050405020304" pitchFamily="18" charset="0"/>
              </a:rPr>
              <a:t>示数为</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I</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I</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latin typeface="Times New Roman" panose="02020603050405020304" pitchFamily="18" charset="0"/>
                <a:ea typeface="宋体" panose="02010600030101010101" pitchFamily="2" charset="-122"/>
                <a:cs typeface="Times New Roman" panose="02020603050405020304" pitchFamily="18" charset="0"/>
              </a:rPr>
              <a:t>I</a:t>
            </a:r>
            <a:r>
              <a:rPr lang="en-US" altLang="zh-CN" sz="23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0.5 A</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0.3 A</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0.8 A</a:t>
            </a:r>
            <a:r>
              <a:rPr lang="zh-CN" altLang="zh-CN" sz="2300">
                <a:latin typeface="Times New Roman" panose="02020603050405020304" pitchFamily="18" charset="0"/>
                <a:ea typeface="宋体" panose="02010600030101010101" pitchFamily="2" charset="-122"/>
                <a:cs typeface="Times New Roman" panose="02020603050405020304" pitchFamily="18" charset="0"/>
              </a:rPr>
              <a:t>或</a:t>
            </a:r>
            <a:r>
              <a:rPr lang="en-US" altLang="zh-CN" sz="2300">
                <a:latin typeface="Times New Roman" panose="02020603050405020304" pitchFamily="18" charset="0"/>
                <a:ea typeface="宋体" panose="02010600030101010101" pitchFamily="2" charset="-122"/>
                <a:cs typeface="Times New Roman" panose="02020603050405020304" pitchFamily="18" charset="0"/>
              </a:rPr>
              <a:t>0.5 A</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1.5 A</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2.0 A</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a:latin typeface="Times New Roman" panose="02020603050405020304" pitchFamily="18" charset="0"/>
                <a:ea typeface="宋体" panose="02010600030101010101" pitchFamily="2" charset="-122"/>
                <a:cs typeface="Times New Roman" panose="02020603050405020304" pitchFamily="18" charset="0"/>
              </a:rPr>
              <a:t>正确，</a:t>
            </a:r>
            <a:r>
              <a:rPr lang="en-US" altLang="zh-CN" sz="2300">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a:latin typeface="Times New Roman" panose="02020603050405020304" pitchFamily="18" charset="0"/>
                <a:ea typeface="宋体" panose="02010600030101010101" pitchFamily="2" charset="-122"/>
                <a:cs typeface="Times New Roman" panose="02020603050405020304" pitchFamily="18" charset="0"/>
              </a:rPr>
              <a:t>错误</a:t>
            </a:r>
            <a:r>
              <a:rPr lang="en-US" altLang="zh-CN" sz="230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25.jpg" descr="id:2147488029;FounderCES"/>
          <p:cNvPicPr/>
          <p:nvPr/>
        </p:nvPicPr>
        <p:blipFill>
          <a:blip r:embed="rId1"/>
          <a:stretch>
            <a:fillRect/>
          </a:stretch>
        </p:blipFill>
        <p:spPr>
          <a:xfrm>
            <a:off x="7698573" y="3885365"/>
            <a:ext cx="1800200" cy="1835763"/>
          </a:xfrm>
          <a:prstGeom prst="rect">
            <a:avLst/>
          </a:prstGeom>
        </p:spPr>
      </p:pic>
      <p:pic>
        <p:nvPicPr>
          <p:cNvPr id="4" name="gyc426.jpg" descr="id:2147488036;FounderCES"/>
          <p:cNvPicPr/>
          <p:nvPr/>
        </p:nvPicPr>
        <p:blipFill>
          <a:blip r:embed="rId2"/>
          <a:stretch>
            <a:fillRect/>
          </a:stretch>
        </p:blipFill>
        <p:spPr>
          <a:xfrm>
            <a:off x="9969976" y="3992291"/>
            <a:ext cx="1937917" cy="1578095"/>
          </a:xfrm>
          <a:prstGeom prst="rect">
            <a:avLst/>
          </a:prstGeom>
        </p:spPr>
      </p:pic>
      <p:sp>
        <p:nvSpPr>
          <p:cNvPr id="5" name="矩形 4"/>
          <p:cNvSpPr/>
          <p:nvPr/>
        </p:nvSpPr>
        <p:spPr>
          <a:xfrm>
            <a:off x="8846702" y="5553987"/>
            <a:ext cx="1511952" cy="623248"/>
          </a:xfrm>
          <a:prstGeom prst="rect">
            <a:avLst/>
          </a:prstGeom>
        </p:spPr>
        <p:txBody>
          <a:bodyPr wrap="none">
            <a:spAutoFit/>
          </a:bodyPr>
          <a:lstStyle/>
          <a:p>
            <a:pPr algn="just">
              <a:lnSpc>
                <a:spcPct val="150000"/>
              </a:lnSpc>
              <a:spcAft>
                <a:spcPts val="0"/>
              </a:spcAft>
              <a:tabLst>
                <a:tab pos="5941060" algn="l"/>
              </a:tabLst>
            </a:pPr>
            <a:r>
              <a:rPr lang="zh-CN" altLang="zh-CN" sz="2300" b="0">
                <a:solidFill>
                  <a:srgbClr val="000000"/>
                </a:solidFill>
                <a:cs typeface="Times New Roman" panose="02020603050405020304" pitchFamily="18" charset="0"/>
              </a:rPr>
              <a:t>（第</a:t>
            </a:r>
            <a:r>
              <a:rPr lang="en-US" altLang="zh-CN" sz="2300" b="0">
                <a:solidFill>
                  <a:srgbClr val="000000"/>
                </a:solidFill>
                <a:cs typeface="Times New Roman" panose="02020603050405020304" pitchFamily="18" charset="0"/>
              </a:rPr>
              <a:t>9</a:t>
            </a:r>
            <a:r>
              <a:rPr lang="zh-CN" altLang="zh-CN" sz="2300" b="0">
                <a:solidFill>
                  <a:srgbClr val="000000"/>
                </a:solidFill>
                <a:cs typeface="Times New Roman" panose="02020603050405020304" pitchFamily="18" charset="0"/>
              </a:rPr>
              <a:t>题）</a:t>
            </a:r>
            <a:endParaRPr lang="zh-CN" altLang="zh-CN" sz="2300" b="0">
              <a:solidFill>
                <a:srgbClr val="000000"/>
              </a:solidFill>
              <a:cs typeface="Times New Roman" panose="02020603050405020304" pitchFamily="18" charset="0"/>
            </a:endParaRPr>
          </a:p>
        </p:txBody>
      </p:sp>
      <p:sp>
        <p:nvSpPr>
          <p:cNvPr id="6" name="内容占位符 1"/>
          <p:cNvSpPr>
            <a:spLocks noGrp="1"/>
          </p:cNvSpPr>
          <p:nvPr/>
        </p:nvSpPr>
        <p:spPr>
          <a:xfrm>
            <a:off x="360680" y="4354830"/>
            <a:ext cx="7305040" cy="2218055"/>
          </a:xfrm>
          <a:prstGeom prst="rect">
            <a:avLst/>
          </a:prstGeom>
          <a:solidFill>
            <a:srgbClr val="E1F4FC"/>
          </a:solidFill>
          <a:ln>
            <a:noFill/>
          </a:ln>
        </p:spPr>
        <p:txBody>
          <a:bodyPr vert="horz" wrap="square" lIns="91440" tIns="45720" rIns="91440" bIns="45720" numCol="1" anchor="t" anchorCtr="0" compatLnSpc="1">
            <a:no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Times New Roman" panose="02020603050405020304" pitchFamily="18" charset="0"/>
                <a:ea typeface="楷体" panose="02010609060101010101" pitchFamily="49" charset="-122"/>
                <a:cs typeface="Times New Roman" panose="02020603050405020304" pitchFamily="18" charset="0"/>
              </a:rPr>
              <a:t>本题考查了串联和并联电路电流特点的应用</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解题的关键是能正确分析开关在不同状态下电路的连接方式和电表的作用</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注意电流表的测量范围不确定</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要分类讨论</a:t>
            </a:r>
            <a:r>
              <a:rPr lang="en-US" altLang="zh-CN">
                <a:latin typeface="Times New Roman" panose="02020603050405020304" pitchFamily="18" charset="0"/>
                <a:ea typeface="宋体" panose="02010600030101010101" pitchFamily="2" charset="-122"/>
                <a:cs typeface="Times New Roman" panose="02020603050405020304" pitchFamily="18" charset="0"/>
              </a:rPr>
              <a:t>. </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3"/>
          <a:stretch>
            <a:fillRect/>
          </a:stretch>
        </p:blipFill>
        <p:spPr>
          <a:xfrm>
            <a:off x="360854" y="4354984"/>
            <a:ext cx="1732958" cy="46454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2975"/>
            <a:ext cx="11485848" cy="5078313"/>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青少年科技创新材料中有一种变光二极管，电流从其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端流入时发红光，从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端流入时发绿光，奥秘在于其内部封装有一红一绿两个发光二极管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发光二极管具有单向导电性，其符号为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当电流从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极流入时二极管能通电且发光，当电流从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极流入时二极管不能通电且不发光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则该变光二极管的内部结构可能是图中的（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tb50a.jpg" descr="id:2147488050;FounderCES"/>
          <p:cNvPicPr/>
          <p:nvPr/>
        </p:nvPicPr>
        <p:blipFill>
          <a:blip r:embed="rId1"/>
          <a:stretch>
            <a:fillRect/>
          </a:stretch>
        </p:blipFill>
        <p:spPr>
          <a:xfrm>
            <a:off x="838622" y="3894477"/>
            <a:ext cx="1720774" cy="1334963"/>
          </a:xfrm>
          <a:prstGeom prst="rect">
            <a:avLst/>
          </a:prstGeom>
        </p:spPr>
      </p:pic>
      <p:pic>
        <p:nvPicPr>
          <p:cNvPr id="11" name="tb50b.jpg" descr="id:2147488057;FounderCES"/>
          <p:cNvPicPr/>
          <p:nvPr/>
        </p:nvPicPr>
        <p:blipFill>
          <a:blip r:embed="rId2"/>
          <a:stretch>
            <a:fillRect/>
          </a:stretch>
        </p:blipFill>
        <p:spPr>
          <a:xfrm>
            <a:off x="3430910" y="3894477"/>
            <a:ext cx="1720774" cy="1334963"/>
          </a:xfrm>
          <a:prstGeom prst="rect">
            <a:avLst/>
          </a:prstGeom>
        </p:spPr>
      </p:pic>
      <p:pic>
        <p:nvPicPr>
          <p:cNvPr id="12" name="tb50c.jpg" descr="id:2147488064;FounderCES"/>
          <p:cNvPicPr/>
          <p:nvPr/>
        </p:nvPicPr>
        <p:blipFill>
          <a:blip r:embed="rId3"/>
          <a:stretch>
            <a:fillRect/>
          </a:stretch>
        </p:blipFill>
        <p:spPr>
          <a:xfrm>
            <a:off x="6145889" y="3894476"/>
            <a:ext cx="1720774" cy="1334963"/>
          </a:xfrm>
          <a:prstGeom prst="rect">
            <a:avLst/>
          </a:prstGeom>
        </p:spPr>
      </p:pic>
      <p:pic>
        <p:nvPicPr>
          <p:cNvPr id="13" name="tb50d.jpg" descr="id:2147488071;FounderCES"/>
          <p:cNvPicPr/>
          <p:nvPr/>
        </p:nvPicPr>
        <p:blipFill>
          <a:blip r:embed="rId4"/>
          <a:stretch>
            <a:fillRect/>
          </a:stretch>
        </p:blipFill>
        <p:spPr>
          <a:xfrm>
            <a:off x="9119542" y="3899177"/>
            <a:ext cx="1720774" cy="1334963"/>
          </a:xfrm>
          <a:prstGeom prst="rect">
            <a:avLst/>
          </a:prstGeom>
        </p:spPr>
      </p:pic>
      <p:pic>
        <p:nvPicPr>
          <p:cNvPr id="5" name="图片 4"/>
          <p:cNvPicPr>
            <a:picLocks noChangeAspect="1"/>
          </p:cNvPicPr>
          <p:nvPr/>
        </p:nvPicPr>
        <p:blipFill>
          <a:blip r:embed="rId5">
            <a:clrChange>
              <a:clrFrom>
                <a:srgbClr val="FFFFFF"/>
              </a:clrFrom>
              <a:clrTo>
                <a:srgbClr val="FFFFFF">
                  <a:alpha val="0"/>
                </a:srgbClr>
              </a:clrTo>
            </a:clrChange>
          </a:blip>
          <a:stretch>
            <a:fillRect/>
          </a:stretch>
        </p:blipFill>
        <p:spPr>
          <a:xfrm>
            <a:off x="3043350" y="2204864"/>
            <a:ext cx="439316" cy="313797"/>
          </a:xfrm>
          <a:prstGeom prst="rect">
            <a:avLst/>
          </a:prstGeom>
        </p:spPr>
      </p:pic>
      <p:sp>
        <p:nvSpPr>
          <p:cNvPr id="4" name="矩形 3"/>
          <p:cNvSpPr/>
          <p:nvPr/>
        </p:nvSpPr>
        <p:spPr>
          <a:xfrm>
            <a:off x="873790" y="3242506"/>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32905"/>
            <a:ext cx="11485848" cy="2792239"/>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因为二极管具有单向导电性，当电流从二极管的正接线柱流入，负接线柱流出时，二极管将电路接通；当电流从二极管的负接线柱流入时，二极管在电路中处于断开状态</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根据题意可知，电流从其</a:t>
            </a:r>
            <a:r>
              <a:rPr lang="en-US" altLang="zh-CN" i="1">
                <a:latin typeface="Times New Roman" panose="02020603050405020304" pitchFamily="18" charset="0"/>
                <a:ea typeface="宋体" panose="02010600030101010101" pitchFamily="2" charset="-122"/>
                <a:cs typeface="Times New Roman" panose="02020603050405020304" pitchFamily="18" charset="0"/>
              </a:rPr>
              <a:t>P</a:t>
            </a:r>
            <a:r>
              <a:rPr lang="zh-CN" altLang="zh-CN">
                <a:latin typeface="Times New Roman" panose="02020603050405020304" pitchFamily="18" charset="0"/>
                <a:ea typeface="宋体" panose="02010600030101010101" pitchFamily="2" charset="-122"/>
                <a:cs typeface="Times New Roman" panose="02020603050405020304" pitchFamily="18" charset="0"/>
              </a:rPr>
              <a:t>端流入时发红光，从其</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zh-CN" altLang="zh-CN">
                <a:latin typeface="Times New Roman" panose="02020603050405020304" pitchFamily="18" charset="0"/>
                <a:ea typeface="宋体" panose="02010600030101010101" pitchFamily="2" charset="-122"/>
                <a:cs typeface="Times New Roman" panose="02020603050405020304" pitchFamily="18" charset="0"/>
              </a:rPr>
              <a:t>端流入时发绿光，所以两二极管并联，且红发光二极管的正接线柱在</a:t>
            </a:r>
            <a:r>
              <a:rPr lang="en-US" altLang="zh-CN" i="1">
                <a:latin typeface="Times New Roman" panose="02020603050405020304" pitchFamily="18" charset="0"/>
                <a:ea typeface="宋体" panose="02010600030101010101" pitchFamily="2" charset="-122"/>
                <a:cs typeface="Times New Roman" panose="02020603050405020304" pitchFamily="18" charset="0"/>
              </a:rPr>
              <a:t>P</a:t>
            </a:r>
            <a:r>
              <a:rPr lang="zh-CN" altLang="zh-CN">
                <a:latin typeface="Times New Roman" panose="02020603050405020304" pitchFamily="18" charset="0"/>
                <a:ea typeface="宋体" panose="02010600030101010101" pitchFamily="2" charset="-122"/>
                <a:cs typeface="Times New Roman" panose="02020603050405020304" pitchFamily="18" charset="0"/>
              </a:rPr>
              <a:t>端，负接线柱在</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zh-CN" altLang="zh-CN">
                <a:latin typeface="Times New Roman" panose="02020603050405020304" pitchFamily="18" charset="0"/>
                <a:ea typeface="宋体" panose="02010600030101010101" pitchFamily="2" charset="-122"/>
                <a:cs typeface="Times New Roman" panose="02020603050405020304" pitchFamily="18" charset="0"/>
              </a:rPr>
              <a:t>端，绿发光二极管的正接线柱在</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zh-CN" altLang="zh-CN">
                <a:latin typeface="Times New Roman" panose="02020603050405020304" pitchFamily="18" charset="0"/>
                <a:ea typeface="宋体" panose="02010600030101010101" pitchFamily="2" charset="-122"/>
                <a:cs typeface="Times New Roman" panose="02020603050405020304" pitchFamily="18" charset="0"/>
              </a:rPr>
              <a:t>端，负接线柱在</a:t>
            </a:r>
            <a:r>
              <a:rPr lang="en-US" altLang="zh-CN" i="1">
                <a:latin typeface="Times New Roman" panose="02020603050405020304" pitchFamily="18" charset="0"/>
                <a:ea typeface="宋体" panose="02010600030101010101" pitchFamily="2" charset="-122"/>
                <a:cs typeface="Times New Roman" panose="02020603050405020304" pitchFamily="18" charset="0"/>
              </a:rPr>
              <a:t>P</a:t>
            </a:r>
            <a:r>
              <a:rPr lang="zh-CN" altLang="zh-CN">
                <a:latin typeface="Times New Roman" panose="02020603050405020304" pitchFamily="18" charset="0"/>
                <a:ea typeface="宋体" panose="02010600030101010101" pitchFamily="2" charset="-122"/>
                <a:cs typeface="Times New Roman" panose="02020603050405020304" pitchFamily="18" charset="0"/>
              </a:rPr>
              <a:t>端，故</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正确</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173176"/>
          </a:xfrm>
        </p:spPr>
        <p:txBody>
          <a:bodyPr/>
          <a:lstStyle/>
          <a:p>
            <a:pPr algn="ctr" hangingPunct="0">
              <a:lnSpc>
                <a:spcPct val="130000"/>
              </a:lnSpc>
              <a:spcAft>
                <a:spcPts val="0"/>
              </a:spcAft>
              <a:tabLst>
                <a:tab pos="5941060" algn="l"/>
              </a:tabLst>
            </a:pP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卷</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非选择题</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a:t>
            </a:r>
            <a:r>
              <a:rPr lang="zh-CN"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填空题</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nSpc>
                <a:spcPct val="130000"/>
              </a:lnSpc>
            </a:pPr>
            <a:r>
              <a:rPr lang="en-US" altLang="zh-CN" sz="2200"/>
              <a:t>11.</a:t>
            </a:r>
            <a:r>
              <a:rPr lang="zh-CN" altLang="zh-CN" sz="2200"/>
              <a:t> </a:t>
            </a:r>
            <a:r>
              <a:rPr lang="en-US" altLang="zh-CN" sz="2200"/>
              <a:t>                                                       </a:t>
            </a:r>
            <a:r>
              <a:rPr lang="zh-CN" altLang="zh-CN" sz="2200"/>
              <a:t>（</a:t>
            </a:r>
            <a:r>
              <a:rPr lang="en-US" altLang="zh-CN" sz="2200" b="1"/>
              <a:t>2024</a:t>
            </a:r>
            <a:r>
              <a:rPr lang="en-US" altLang="zh-CN" sz="2200"/>
              <a:t>·</a:t>
            </a:r>
            <a:r>
              <a:rPr lang="zh-CN" altLang="zh-CN" sz="2200"/>
              <a:t>陕西西安期中）</a:t>
            </a:r>
            <a:r>
              <a:rPr lang="en-US" altLang="zh-CN" sz="2200">
                <a:latin typeface="+mj-ea"/>
                <a:ea typeface="+mj-ea"/>
              </a:rPr>
              <a:t>“</a:t>
            </a:r>
            <a:r>
              <a:rPr lang="zh-CN" altLang="zh-CN" sz="2200"/>
              <a:t>金陵金箔</a:t>
            </a:r>
            <a:r>
              <a:rPr lang="en-US" altLang="zh-CN" sz="2200">
                <a:latin typeface="+mj-ea"/>
                <a:ea typeface="+mj-ea"/>
              </a:rPr>
              <a:t>”</a:t>
            </a:r>
            <a:r>
              <a:rPr lang="zh-CN" altLang="zh-CN" sz="2200"/>
              <a:t>轻薄柔软，堪称</a:t>
            </a:r>
            <a:r>
              <a:rPr lang="en-US" altLang="zh-CN" sz="2200">
                <a:latin typeface="+mj-ea"/>
                <a:ea typeface="+mj-ea"/>
              </a:rPr>
              <a:t>“</a:t>
            </a:r>
            <a:r>
              <a:rPr lang="zh-CN" altLang="zh-CN" sz="2200"/>
              <a:t>中华一绝</a:t>
            </a:r>
            <a:r>
              <a:rPr lang="en-US" altLang="zh-CN" sz="2200"/>
              <a:t>”.</a:t>
            </a:r>
            <a:r>
              <a:rPr lang="zh-CN" altLang="zh-CN" sz="2200"/>
              <a:t>金箔的正确拿取方法：手持羽毛轻轻扫过纸垫，羽毛与纸垫摩擦，羽毛和纸垫带上了</a:t>
            </a:r>
            <a:r>
              <a:rPr lang="zh-CN" altLang="zh-CN" sz="2200" u="sng"/>
              <a:t>　　　</a:t>
            </a:r>
            <a:r>
              <a:rPr lang="zh-CN" altLang="zh-CN" sz="2200"/>
              <a:t>（填</a:t>
            </a:r>
            <a:r>
              <a:rPr lang="en-US" altLang="zh-CN" sz="2200">
                <a:latin typeface="+mj-ea"/>
                <a:ea typeface="+mj-ea"/>
              </a:rPr>
              <a:t>“</a:t>
            </a:r>
            <a:r>
              <a:rPr lang="zh-CN" altLang="zh-CN" sz="2200"/>
              <a:t>同种</a:t>
            </a:r>
            <a:r>
              <a:rPr lang="en-US" altLang="zh-CN" sz="2200">
                <a:latin typeface="+mj-ea"/>
                <a:ea typeface="+mj-ea"/>
              </a:rPr>
              <a:t>”</a:t>
            </a:r>
            <a:r>
              <a:rPr lang="zh-CN" altLang="zh-CN" sz="2200"/>
              <a:t>或</a:t>
            </a:r>
            <a:r>
              <a:rPr lang="en-US" altLang="zh-CN" sz="2200">
                <a:latin typeface="+mj-ea"/>
                <a:ea typeface="+mj-ea"/>
              </a:rPr>
              <a:t>“</a:t>
            </a:r>
            <a:r>
              <a:rPr lang="zh-CN" altLang="zh-CN" sz="2200"/>
              <a:t>异种</a:t>
            </a:r>
            <a:r>
              <a:rPr lang="en-US" altLang="zh-CN" sz="2200">
                <a:latin typeface="+mj-ea"/>
                <a:ea typeface="+mj-ea"/>
              </a:rPr>
              <a:t>”</a:t>
            </a:r>
            <a:r>
              <a:rPr lang="zh-CN" altLang="zh-CN" sz="2200"/>
              <a:t>）电荷，</a:t>
            </a:r>
            <a:r>
              <a:rPr lang="zh-CN" altLang="zh-CN" sz="2200">
                <a:solidFill>
                  <a:prstClr val="black"/>
                </a:solidFill>
              </a:rPr>
              <a:t>如图甲所示；再将羽毛靠近工作台上方的金箔，羽毛即可将金箔吸住，如图乙所示，羽毛吸住金箔的原因是</a:t>
            </a:r>
            <a:r>
              <a:rPr lang="zh-CN" altLang="zh-CN" sz="2200" u="sng">
                <a:solidFill>
                  <a:prstClr val="black"/>
                </a:solidFill>
              </a:rPr>
              <a:t>　　　　　　　　　　　</a:t>
            </a:r>
            <a:r>
              <a:rPr lang="zh-CN" altLang="zh-CN" sz="2200">
                <a:solidFill>
                  <a:prstClr val="black"/>
                </a:solidFill>
              </a:rPr>
              <a:t>；如图自制的简易验电器</a:t>
            </a:r>
            <a:r>
              <a:rPr lang="zh-CN" altLang="zh-CN" sz="2200" u="sng">
                <a:solidFill>
                  <a:prstClr val="black"/>
                </a:solidFill>
              </a:rPr>
              <a:t>　　</a:t>
            </a:r>
            <a:r>
              <a:rPr lang="zh-CN" altLang="zh-CN" sz="2200">
                <a:solidFill>
                  <a:prstClr val="black"/>
                </a:solidFill>
              </a:rPr>
              <a:t>（填</a:t>
            </a:r>
            <a:r>
              <a:rPr lang="en-US" altLang="zh-CN" sz="2200">
                <a:solidFill>
                  <a:prstClr val="black"/>
                </a:solidFill>
                <a:latin typeface="+mj-ea"/>
                <a:ea typeface="+mj-ea"/>
              </a:rPr>
              <a:t>“</a:t>
            </a:r>
            <a:r>
              <a:rPr lang="zh-CN" altLang="zh-CN" sz="2200">
                <a:solidFill>
                  <a:prstClr val="black"/>
                </a:solidFill>
              </a:rPr>
              <a:t>丙</a:t>
            </a:r>
            <a:r>
              <a:rPr lang="en-US" altLang="zh-CN" sz="2200">
                <a:solidFill>
                  <a:prstClr val="black"/>
                </a:solidFill>
                <a:latin typeface="+mj-ea"/>
                <a:ea typeface="+mj-ea"/>
              </a:rPr>
              <a:t>”</a:t>
            </a:r>
            <a:r>
              <a:rPr lang="zh-CN" altLang="zh-CN" sz="2200">
                <a:solidFill>
                  <a:prstClr val="black"/>
                </a:solidFill>
              </a:rPr>
              <a:t>或</a:t>
            </a:r>
            <a:r>
              <a:rPr lang="en-US" altLang="zh-CN" sz="2200">
                <a:solidFill>
                  <a:prstClr val="black"/>
                </a:solidFill>
                <a:latin typeface="+mj-ea"/>
                <a:ea typeface="+mj-ea"/>
              </a:rPr>
              <a:t>“</a:t>
            </a:r>
            <a:r>
              <a:rPr lang="zh-CN" altLang="zh-CN" sz="2200">
                <a:solidFill>
                  <a:prstClr val="black"/>
                </a:solidFill>
              </a:rPr>
              <a:t>丁</a:t>
            </a:r>
            <a:r>
              <a:rPr lang="en-US" altLang="zh-CN" sz="2200">
                <a:solidFill>
                  <a:prstClr val="black"/>
                </a:solidFill>
                <a:latin typeface="+mj-ea"/>
                <a:ea typeface="+mj-ea"/>
              </a:rPr>
              <a:t>”</a:t>
            </a:r>
            <a:r>
              <a:rPr lang="zh-CN" altLang="zh-CN" sz="2200">
                <a:solidFill>
                  <a:prstClr val="black"/>
                </a:solidFill>
              </a:rPr>
              <a:t>）的工作原理和上述原因相同</a:t>
            </a:r>
            <a:r>
              <a:rPr lang="en-US" altLang="zh-CN" sz="2200">
                <a:solidFill>
                  <a:prstClr val="black"/>
                </a:solidFill>
              </a:rPr>
              <a:t>.</a:t>
            </a:r>
            <a:endParaRPr lang="zh-CN" altLang="en-US" sz="2200">
              <a:solidFill>
                <a:prstClr val="black"/>
              </a:solidFill>
            </a:endParaRPr>
          </a:p>
        </p:txBody>
      </p:sp>
      <p:pic>
        <p:nvPicPr>
          <p:cNvPr id="3" name="图片 2"/>
          <p:cNvPicPr>
            <a:picLocks noChangeAspect="1"/>
          </p:cNvPicPr>
          <p:nvPr/>
        </p:nvPicPr>
        <p:blipFill>
          <a:blip r:embed="rId1"/>
          <a:stretch>
            <a:fillRect/>
          </a:stretch>
        </p:blipFill>
        <p:spPr>
          <a:xfrm>
            <a:off x="901898" y="1700808"/>
            <a:ext cx="4335731" cy="364382"/>
          </a:xfrm>
          <a:prstGeom prst="rect">
            <a:avLst/>
          </a:prstGeom>
        </p:spPr>
      </p:pic>
      <p:pic>
        <p:nvPicPr>
          <p:cNvPr id="5" name="gyc427.jpg" descr="id:2147488113;FounderCES"/>
          <p:cNvPicPr/>
          <p:nvPr/>
        </p:nvPicPr>
        <p:blipFill>
          <a:blip r:embed="rId2"/>
          <a:stretch>
            <a:fillRect/>
          </a:stretch>
        </p:blipFill>
        <p:spPr>
          <a:xfrm>
            <a:off x="3574926" y="4038347"/>
            <a:ext cx="5357456" cy="2044638"/>
          </a:xfrm>
          <a:prstGeom prst="rect">
            <a:avLst/>
          </a:prstGeom>
        </p:spPr>
      </p:pic>
      <p:sp>
        <p:nvSpPr>
          <p:cNvPr id="6" name="矩形 5"/>
          <p:cNvSpPr/>
          <p:nvPr/>
        </p:nvSpPr>
        <p:spPr>
          <a:xfrm>
            <a:off x="5519142" y="6063679"/>
            <a:ext cx="1712135"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11</a:t>
            </a:r>
            <a:r>
              <a:rPr lang="zh-CN" altLang="zh-CN" sz="2400" b="0">
                <a:solidFill>
                  <a:srgbClr val="000000"/>
                </a:solidFill>
                <a:cs typeface="Times New Roman" panose="02020603050405020304" pitchFamily="18" charset="0"/>
              </a:rPr>
              <a:t>题）</a:t>
            </a:r>
            <a:endParaRPr lang="zh-CN" altLang="en-US" sz="2400" b="0"/>
          </a:p>
        </p:txBody>
      </p:sp>
      <p:sp>
        <p:nvSpPr>
          <p:cNvPr id="8" name="矩形 7"/>
          <p:cNvSpPr/>
          <p:nvPr/>
        </p:nvSpPr>
        <p:spPr>
          <a:xfrm>
            <a:off x="1342678" y="2510314"/>
            <a:ext cx="752129" cy="430887"/>
          </a:xfrm>
          <a:prstGeom prst="rect">
            <a:avLst/>
          </a:prstGeom>
        </p:spPr>
        <p:txBody>
          <a:bodyPr wrap="none">
            <a:spAutoFit/>
          </a:bodyPr>
          <a:lstStyle/>
          <a:p>
            <a:r>
              <a:rPr lang="zh-CN" altLang="zh-CN" sz="2200">
                <a:cs typeface="Times New Roman" panose="02020603050405020304" pitchFamily="18" charset="0"/>
              </a:rPr>
              <a:t>异种</a:t>
            </a:r>
            <a:endParaRPr lang="zh-CN" altLang="en-US"/>
          </a:p>
        </p:txBody>
      </p:sp>
      <p:sp>
        <p:nvSpPr>
          <p:cNvPr id="10" name="矩形 9"/>
          <p:cNvSpPr/>
          <p:nvPr/>
        </p:nvSpPr>
        <p:spPr>
          <a:xfrm>
            <a:off x="8265909" y="2942528"/>
            <a:ext cx="3305713" cy="430887"/>
          </a:xfrm>
          <a:prstGeom prst="rect">
            <a:avLst/>
          </a:prstGeom>
        </p:spPr>
        <p:txBody>
          <a:bodyPr wrap="none">
            <a:spAutoFit/>
          </a:bodyPr>
          <a:lstStyle/>
          <a:p>
            <a:r>
              <a:rPr lang="zh-CN" altLang="zh-CN" sz="2200">
                <a:cs typeface="Times New Roman" panose="02020603050405020304" pitchFamily="18" charset="0"/>
              </a:rPr>
              <a:t>带电体能够吸引轻小物体</a:t>
            </a:r>
            <a:endParaRPr lang="zh-CN" altLang="en-US"/>
          </a:p>
        </p:txBody>
      </p:sp>
      <p:sp>
        <p:nvSpPr>
          <p:cNvPr id="12" name="矩形 11"/>
          <p:cNvSpPr/>
          <p:nvPr/>
        </p:nvSpPr>
        <p:spPr>
          <a:xfrm>
            <a:off x="3331935" y="3385040"/>
            <a:ext cx="468398" cy="430887"/>
          </a:xfrm>
          <a:prstGeom prst="rect">
            <a:avLst/>
          </a:prstGeom>
        </p:spPr>
        <p:txBody>
          <a:bodyPr wrap="none">
            <a:spAutoFit/>
          </a:bodyPr>
          <a:lstStyle/>
          <a:p>
            <a:r>
              <a:rPr lang="zh-CN" altLang="zh-CN" sz="2200">
                <a:cs typeface="Times New Roman" panose="02020603050405020304" pitchFamily="18" charset="0"/>
              </a:rPr>
              <a:t>丁</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73024"/>
            <a:ext cx="11485848" cy="2862322"/>
          </a:xfrm>
        </p:spPr>
        <p:txBody>
          <a:bodyPr/>
          <a:lstStyle/>
          <a:p>
            <a:pPr marL="457200" algn="ct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a:t>
            </a:r>
            <a:r>
              <a:rPr lang="zh-CN" altLang="zh-CN">
                <a:solidFill>
                  <a:srgbClr val="000000"/>
                </a:solidFill>
                <a:latin typeface="+mj-ea"/>
                <a:ea typeface="+mj-ea"/>
                <a:cs typeface="Times New Roman" panose="02020603050405020304" pitchFamily="18" charset="0"/>
              </a:rPr>
              <a:t>、 </a:t>
            </a:r>
            <a:r>
              <a:rPr lang="zh-CN" altLang="zh-CN" spc="-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选择题</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本题包括</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每小题只有</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个选项符合题意</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镇江中考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）小华做了一个趣味实验：取两根相同的塑料吸管，分别用细线系住吸管一端，再将两吸管另一端同时在自己的头发上摩擦起电，悬挂后靠近，她观察到的现象是（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0630" y="4881642"/>
            <a:ext cx="9577064" cy="646331"/>
          </a:xfrm>
          <a:prstGeom prst="rect">
            <a:avLst/>
          </a:prstGeom>
        </p:spPr>
        <p:txBody>
          <a:bodyPr wrap="square">
            <a:spAutoFit/>
          </a:bodyPr>
          <a:lstStyle/>
          <a:p>
            <a:pPr algn="just">
              <a:lnSpc>
                <a:spcPct val="150000"/>
              </a:lnSpc>
              <a:spcAft>
                <a:spcPts val="0"/>
              </a:spcAft>
              <a:tabLst>
                <a:tab pos="5941060" algn="l"/>
              </a:tabLst>
            </a:pPr>
            <a:r>
              <a:rPr lang="en-US" altLang="zh-CN" sz="2400" b="0">
                <a:solidFill>
                  <a:srgbClr val="000000"/>
                </a:solidFill>
                <a:cs typeface="Times New Roman" panose="02020603050405020304" pitchFamily="18" charset="0"/>
              </a:rPr>
              <a:t>A                                       B                                        C                                D</a:t>
            </a:r>
            <a:endParaRPr lang="zh-CN" altLang="zh-CN" sz="2400" b="0">
              <a:solidFill>
                <a:srgbClr val="000000"/>
              </a:solidFill>
              <a:cs typeface="Times New Roman" panose="02020603050405020304" pitchFamily="18" charset="0"/>
            </a:endParaRPr>
          </a:p>
        </p:txBody>
      </p:sp>
      <p:pic>
        <p:nvPicPr>
          <p:cNvPr id="5" name="gyc421a.jpg" descr="id:2147487903;FounderCES"/>
          <p:cNvPicPr/>
          <p:nvPr/>
        </p:nvPicPr>
        <p:blipFill>
          <a:blip r:embed="rId1"/>
          <a:stretch>
            <a:fillRect/>
          </a:stretch>
        </p:blipFill>
        <p:spPr>
          <a:xfrm>
            <a:off x="550590" y="3559714"/>
            <a:ext cx="1216200" cy="1339274"/>
          </a:xfrm>
          <a:prstGeom prst="rect">
            <a:avLst/>
          </a:prstGeom>
        </p:spPr>
      </p:pic>
      <p:pic>
        <p:nvPicPr>
          <p:cNvPr id="6" name="gyc421b.jpg" descr="id:2147487910;FounderCES"/>
          <p:cNvPicPr/>
          <p:nvPr/>
        </p:nvPicPr>
        <p:blipFill>
          <a:blip r:embed="rId2"/>
          <a:stretch>
            <a:fillRect/>
          </a:stretch>
        </p:blipFill>
        <p:spPr>
          <a:xfrm>
            <a:off x="3574926" y="3567155"/>
            <a:ext cx="1235867" cy="1354320"/>
          </a:xfrm>
          <a:prstGeom prst="rect">
            <a:avLst/>
          </a:prstGeom>
        </p:spPr>
      </p:pic>
      <p:pic>
        <p:nvPicPr>
          <p:cNvPr id="7" name="gyc421c.jpg" descr="id:2147487917;FounderCES"/>
          <p:cNvPicPr/>
          <p:nvPr/>
        </p:nvPicPr>
        <p:blipFill>
          <a:blip r:embed="rId3"/>
          <a:stretch>
            <a:fillRect/>
          </a:stretch>
        </p:blipFill>
        <p:spPr>
          <a:xfrm>
            <a:off x="6741948" y="3559713"/>
            <a:ext cx="1225466" cy="1347817"/>
          </a:xfrm>
          <a:prstGeom prst="rect">
            <a:avLst/>
          </a:prstGeom>
        </p:spPr>
      </p:pic>
      <p:pic>
        <p:nvPicPr>
          <p:cNvPr id="8" name="gyc421d.jpg" descr="id:2147487924;FounderCES"/>
          <p:cNvPicPr/>
          <p:nvPr/>
        </p:nvPicPr>
        <p:blipFill>
          <a:blip r:embed="rId4"/>
          <a:stretch>
            <a:fillRect/>
          </a:stretch>
        </p:blipFill>
        <p:spPr>
          <a:xfrm>
            <a:off x="9465294" y="3530836"/>
            <a:ext cx="1238424" cy="1363746"/>
          </a:xfrm>
          <a:prstGeom prst="rect">
            <a:avLst/>
          </a:prstGeom>
        </p:spPr>
      </p:pic>
      <p:sp>
        <p:nvSpPr>
          <p:cNvPr id="9" name="矩形 8"/>
          <p:cNvSpPr/>
          <p:nvPr/>
        </p:nvSpPr>
        <p:spPr>
          <a:xfrm>
            <a:off x="2728414" y="2986072"/>
            <a:ext cx="389850" cy="461665"/>
          </a:xfrm>
          <a:prstGeom prst="rect">
            <a:avLst/>
          </a:prstGeom>
        </p:spPr>
        <p:txBody>
          <a:bodyPr wrap="none">
            <a:spAutoFit/>
          </a:bodyPr>
          <a:lstStyle/>
          <a:p>
            <a:r>
              <a:rPr lang="en-US" altLang="zh-CN" sz="2400"/>
              <a:t>B</a:t>
            </a:r>
            <a:endParaRPr lang="zh-CN" altLang="en-US"/>
          </a:p>
        </p:txBody>
      </p:sp>
      <p:sp>
        <p:nvSpPr>
          <p:cNvPr id="10" name="内容占位符 1"/>
          <p:cNvSpPr txBox="1"/>
          <p:nvPr/>
        </p:nvSpPr>
        <p:spPr bwMode="auto">
          <a:xfrm>
            <a:off x="366439" y="547573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把两根相同的吸管都与头发摩擦，两根吸管会带上同种电荷，同种电荷相互排斥，故</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正确</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2075"/>
            <a:ext cx="11485848" cy="2238241"/>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手持羽毛轻轻扫过纸垫，羽毛与纸垫摩擦，羽毛和纸垫带上了异种电荷；羽毛带了电，靠近金箔，由于带电体能够吸引轻小物体，故羽毛即可将金箔吸住；丙的原理是同种电荷相互排斥，丁的原理是带电体能够吸引轻小物体，则丁的工作原理与甲乙的原因相同</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27.jpg" descr="id:2147488113;FounderCES"/>
          <p:cNvPicPr/>
          <p:nvPr/>
        </p:nvPicPr>
        <p:blipFill>
          <a:blip r:embed="rId1"/>
          <a:stretch>
            <a:fillRect/>
          </a:stretch>
        </p:blipFill>
        <p:spPr>
          <a:xfrm>
            <a:off x="3574926" y="3644915"/>
            <a:ext cx="5357456" cy="2044638"/>
          </a:xfrm>
          <a:prstGeom prst="rect">
            <a:avLst/>
          </a:prstGeom>
        </p:spPr>
      </p:pic>
      <p:sp>
        <p:nvSpPr>
          <p:cNvPr id="4" name="矩形 3"/>
          <p:cNvSpPr/>
          <p:nvPr/>
        </p:nvSpPr>
        <p:spPr>
          <a:xfrm>
            <a:off x="5519142" y="5487615"/>
            <a:ext cx="1712135"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11</a:t>
            </a:r>
            <a:r>
              <a:rPr lang="zh-CN" altLang="zh-CN" sz="2400" b="0">
                <a:solidFill>
                  <a:srgbClr val="000000"/>
                </a:solidFill>
                <a:cs typeface="Times New Roman" panose="02020603050405020304" pitchFamily="18" charset="0"/>
              </a:rPr>
              <a:t>题）</a:t>
            </a:r>
            <a:endParaRPr lang="zh-CN" altLang="en-US" sz="2400" b="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0988"/>
            <a:ext cx="11485848" cy="1130246"/>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个粒子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分别从带正电的物体旁边高速穿过的运动路线图，据此现象可以判断粒子</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带负电，你判断的依据是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v90.jpg" descr="id:2147488120;FounderCES"/>
          <p:cNvPicPr/>
          <p:nvPr/>
        </p:nvPicPr>
        <p:blipFill>
          <a:blip r:embed="rId1"/>
          <a:stretch>
            <a:fillRect/>
          </a:stretch>
        </p:blipFill>
        <p:spPr>
          <a:xfrm>
            <a:off x="4725522" y="2413708"/>
            <a:ext cx="2739367" cy="1800200"/>
          </a:xfrm>
          <a:prstGeom prst="rect">
            <a:avLst/>
          </a:prstGeom>
        </p:spPr>
      </p:pic>
      <p:sp>
        <p:nvSpPr>
          <p:cNvPr id="4" name="矩形 3"/>
          <p:cNvSpPr/>
          <p:nvPr/>
        </p:nvSpPr>
        <p:spPr>
          <a:xfrm>
            <a:off x="5137319" y="4314794"/>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sp>
        <p:nvSpPr>
          <p:cNvPr id="6" name="矩形 5"/>
          <p:cNvSpPr/>
          <p:nvPr/>
        </p:nvSpPr>
        <p:spPr>
          <a:xfrm>
            <a:off x="2946109" y="1795276"/>
            <a:ext cx="494046" cy="461665"/>
          </a:xfrm>
          <a:prstGeom prst="rect">
            <a:avLst/>
          </a:prstGeom>
        </p:spPr>
        <p:txBody>
          <a:bodyPr wrap="none">
            <a:spAutoFit/>
          </a:bodyPr>
          <a:lstStyle/>
          <a:p>
            <a:r>
              <a:rPr lang="en-US" altLang="zh-CN" sz="2400">
                <a:latin typeface="宋体" panose="02010600030101010101" pitchFamily="2" charset="-122"/>
                <a:cs typeface="Times New Roman" panose="02020603050405020304" pitchFamily="18" charset="0"/>
              </a:rPr>
              <a:t>③</a:t>
            </a:r>
            <a:endParaRPr lang="zh-CN" altLang="en-US"/>
          </a:p>
        </p:txBody>
      </p:sp>
      <p:sp>
        <p:nvSpPr>
          <p:cNvPr id="8" name="矩形 7"/>
          <p:cNvSpPr/>
          <p:nvPr/>
        </p:nvSpPr>
        <p:spPr>
          <a:xfrm>
            <a:off x="6841662" y="1799060"/>
            <a:ext cx="2659702" cy="461665"/>
          </a:xfrm>
          <a:prstGeom prst="rect">
            <a:avLst/>
          </a:prstGeom>
        </p:spPr>
        <p:txBody>
          <a:bodyPr wrap="none">
            <a:spAutoFit/>
          </a:bodyPr>
          <a:lstStyle/>
          <a:p>
            <a:r>
              <a:rPr lang="zh-CN" altLang="zh-CN" sz="2400">
                <a:cs typeface="Times New Roman" panose="02020603050405020304" pitchFamily="18" charset="0"/>
              </a:rPr>
              <a:t>异种电荷相互吸引</a:t>
            </a:r>
            <a:endParaRPr lang="zh-CN" altLang="en-US"/>
          </a:p>
        </p:txBody>
      </p:sp>
      <p:sp>
        <p:nvSpPr>
          <p:cNvPr id="9" name="内容占位符 1"/>
          <p:cNvSpPr txBox="1"/>
          <p:nvPr/>
        </p:nvSpPr>
        <p:spPr bwMode="auto">
          <a:xfrm>
            <a:off x="360854" y="489104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3</a:t>
            </a:r>
            <a:r>
              <a:rPr lang="zh-CN" altLang="zh-CN">
                <a:latin typeface="Times New Roman" panose="02020603050405020304" pitchFamily="18" charset="0"/>
                <a:ea typeface="宋体" panose="02010600030101010101" pitchFamily="2" charset="-122"/>
                <a:cs typeface="Times New Roman" panose="02020603050405020304" pitchFamily="18" charset="0"/>
              </a:rPr>
              <a:t>个粒子</a:t>
            </a:r>
            <a:r>
              <a:rPr lang="en-US" altLang="zh-CN">
                <a:latin typeface="宋体" panose="02010600030101010101" pitchFamily="2" charset="-122"/>
                <a:ea typeface="宋体" panose="02010600030101010101" pitchFamily="2" charset="-122"/>
                <a:cs typeface="Times New Roman" panose="02020603050405020304" pitchFamily="18" charset="0"/>
              </a:rPr>
              <a:t>①</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宋体" panose="02010600030101010101" pitchFamily="2" charset="-122"/>
                <a:ea typeface="宋体" panose="02010600030101010101" pitchFamily="2" charset="-122"/>
                <a:cs typeface="Times New Roman" panose="02020603050405020304" pitchFamily="18" charset="0"/>
              </a:rPr>
              <a:t>②</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宋体" panose="02010600030101010101" pitchFamily="2" charset="-122"/>
                <a:ea typeface="宋体" panose="02010600030101010101" pitchFamily="2" charset="-122"/>
                <a:cs typeface="Times New Roman" panose="02020603050405020304" pitchFamily="18" charset="0"/>
              </a:rPr>
              <a:t>③</a:t>
            </a:r>
            <a:r>
              <a:rPr lang="zh-CN" altLang="zh-CN">
                <a:latin typeface="Times New Roman" panose="02020603050405020304" pitchFamily="18" charset="0"/>
                <a:ea typeface="宋体" panose="02010600030101010101" pitchFamily="2" charset="-122"/>
                <a:cs typeface="Times New Roman" panose="02020603050405020304" pitchFamily="18" charset="0"/>
              </a:rPr>
              <a:t>分别从带正电的物体旁边高速穿过，只有</a:t>
            </a:r>
            <a:r>
              <a:rPr lang="en-US" altLang="zh-CN">
                <a:latin typeface="宋体" panose="02010600030101010101" pitchFamily="2" charset="-122"/>
                <a:ea typeface="宋体" panose="02010600030101010101" pitchFamily="2" charset="-122"/>
                <a:cs typeface="Times New Roman" panose="02020603050405020304" pitchFamily="18" charset="0"/>
              </a:rPr>
              <a:t>③</a:t>
            </a:r>
            <a:r>
              <a:rPr lang="zh-CN" altLang="zh-CN">
                <a:latin typeface="Times New Roman" panose="02020603050405020304" pitchFamily="18" charset="0"/>
                <a:ea typeface="宋体" panose="02010600030101010101" pitchFamily="2" charset="-122"/>
                <a:cs typeface="Times New Roman" panose="02020603050405020304" pitchFamily="18" charset="0"/>
              </a:rPr>
              <a:t>的运动方向偏向该物体，说明两者相互吸引，根据异种电荷相互吸引可判断</a:t>
            </a:r>
            <a:r>
              <a:rPr lang="en-US" altLang="zh-CN">
                <a:latin typeface="宋体" panose="02010600030101010101" pitchFamily="2" charset="-122"/>
                <a:ea typeface="宋体" panose="02010600030101010101" pitchFamily="2" charset="-122"/>
                <a:cs typeface="Times New Roman" panose="02020603050405020304" pitchFamily="18" charset="0"/>
              </a:rPr>
              <a:t>③</a:t>
            </a:r>
            <a:r>
              <a:rPr lang="zh-CN" altLang="zh-CN">
                <a:latin typeface="Times New Roman" panose="02020603050405020304" pitchFamily="18" charset="0"/>
                <a:ea typeface="宋体" panose="02010600030101010101" pitchFamily="2" charset="-122"/>
                <a:cs typeface="Times New Roman" panose="02020603050405020304" pitchFamily="18" charset="0"/>
              </a:rPr>
              <a:t>带负电</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3123"/>
            <a:ext cx="11485848" cy="2308324"/>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如图所示是某取暖器的简化工作电路图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图中元件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是装有扇叶的电动机，元件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通电时会产生热量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若闭合开关</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时只能送风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若闭合开关</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时可以送热风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为了安全起见，取暖器一般都要安装一个跌倒开关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，使取暖器倾倒时整个电路断开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则跌倒开关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应安装在图中的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1"/>
          <a:stretch>
            <a:fillRect/>
          </a:stretch>
        </p:blipFill>
        <p:spPr>
          <a:xfrm>
            <a:off x="7489236" y="1360096"/>
            <a:ext cx="394102" cy="416751"/>
          </a:xfrm>
          <a:prstGeom prst="rect">
            <a:avLst/>
          </a:prstGeom>
        </p:spPr>
      </p:pic>
      <p:pic>
        <p:nvPicPr>
          <p:cNvPr id="7" name="jj90.jpg" descr="id:2147488127;FounderCES"/>
          <p:cNvPicPr/>
          <p:nvPr/>
        </p:nvPicPr>
        <p:blipFill>
          <a:blip r:embed="rId2"/>
          <a:stretch>
            <a:fillRect/>
          </a:stretch>
        </p:blipFill>
        <p:spPr>
          <a:xfrm>
            <a:off x="3903420" y="3489791"/>
            <a:ext cx="3979918" cy="2016224"/>
          </a:xfrm>
          <a:prstGeom prst="rect">
            <a:avLst/>
          </a:prstGeom>
        </p:spPr>
      </p:pic>
      <p:sp>
        <p:nvSpPr>
          <p:cNvPr id="6" name="矩形 5"/>
          <p:cNvSpPr/>
          <p:nvPr/>
        </p:nvSpPr>
        <p:spPr>
          <a:xfrm>
            <a:off x="5369458" y="5523267"/>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sp>
        <p:nvSpPr>
          <p:cNvPr id="4" name="矩形 3"/>
          <p:cNvSpPr/>
          <p:nvPr/>
        </p:nvSpPr>
        <p:spPr>
          <a:xfrm>
            <a:off x="4709802" y="1798382"/>
            <a:ext cx="458780" cy="461665"/>
          </a:xfrm>
          <a:prstGeom prst="rect">
            <a:avLst/>
          </a:prstGeom>
        </p:spPr>
        <p:txBody>
          <a:bodyPr wrap="none">
            <a:spAutoFit/>
          </a:bodyPr>
          <a:lstStyle/>
          <a:p>
            <a:r>
              <a:rPr lang="en-US" altLang="zh-CN" sz="2400"/>
              <a:t>S</a:t>
            </a:r>
            <a:r>
              <a:rPr lang="en-US" altLang="zh-CN" sz="2400" baseline="-25000"/>
              <a:t>1</a:t>
            </a:r>
            <a:endParaRPr lang="zh-CN" altLang="en-US"/>
          </a:p>
        </p:txBody>
      </p:sp>
      <p:sp>
        <p:nvSpPr>
          <p:cNvPr id="9" name="矩形 8"/>
          <p:cNvSpPr/>
          <p:nvPr/>
        </p:nvSpPr>
        <p:spPr>
          <a:xfrm>
            <a:off x="8579566" y="1789590"/>
            <a:ext cx="1351652" cy="461665"/>
          </a:xfrm>
          <a:prstGeom prst="rect">
            <a:avLst/>
          </a:prstGeom>
        </p:spPr>
        <p:txBody>
          <a:bodyPr wrap="none">
            <a:spAutoFit/>
          </a:bodyPr>
          <a:lstStyle/>
          <a:p>
            <a:r>
              <a:rPr lang="en-US" altLang="zh-CN" sz="2400"/>
              <a:t>S</a:t>
            </a:r>
            <a:r>
              <a:rPr lang="en-US" altLang="zh-CN" sz="2400" baseline="-25000"/>
              <a:t>1</a:t>
            </a:r>
            <a:r>
              <a:rPr lang="zh-CN" altLang="zh-CN" sz="2400">
                <a:cs typeface="Times New Roman" panose="02020603050405020304" pitchFamily="18" charset="0"/>
              </a:rPr>
              <a:t>和</a:t>
            </a:r>
            <a:r>
              <a:rPr lang="en-US" altLang="zh-CN" sz="2400"/>
              <a:t>S</a:t>
            </a:r>
            <a:r>
              <a:rPr lang="en-US" altLang="zh-CN" sz="2400" baseline="-25000"/>
              <a:t>2</a:t>
            </a:r>
            <a:r>
              <a:rPr lang="zh-CN" altLang="zh-CN" sz="2400">
                <a:cs typeface="Times New Roman" panose="02020603050405020304" pitchFamily="18" charset="0"/>
              </a:rPr>
              <a:t>　</a:t>
            </a:r>
            <a:endParaRPr lang="zh-CN" altLang="en-US"/>
          </a:p>
        </p:txBody>
      </p:sp>
      <p:sp>
        <p:nvSpPr>
          <p:cNvPr id="11" name="矩形 10"/>
          <p:cNvSpPr/>
          <p:nvPr/>
        </p:nvSpPr>
        <p:spPr>
          <a:xfrm>
            <a:off x="4410974" y="2949899"/>
            <a:ext cx="338554" cy="461665"/>
          </a:xfrm>
          <a:prstGeom prst="rect">
            <a:avLst/>
          </a:prstGeom>
        </p:spPr>
        <p:txBody>
          <a:bodyPr wrap="none">
            <a:spAutoFit/>
          </a:bodyPr>
          <a:lstStyle/>
          <a:p>
            <a:r>
              <a:rPr lang="en-US" altLang="zh-CN" sz="2400" i="1"/>
              <a:t>a</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69204"/>
            <a:ext cx="11485848" cy="2238241"/>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若只闭合开关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，电路为电动机的简单电路，电流只经过电动机，所以取暖器只能送风；若将开关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都闭合，电动机和元件</a:t>
            </a:r>
            <a:r>
              <a:rPr lang="en-US" altLang="zh-CN" i="1">
                <a:latin typeface="Times New Roman" panose="02020603050405020304" pitchFamily="18" charset="0"/>
                <a:ea typeface="宋体" panose="02010600030101010101" pitchFamily="2" charset="-122"/>
                <a:cs typeface="Times New Roman" panose="02020603050405020304" pitchFamily="18" charset="0"/>
              </a:rPr>
              <a:t>R</a:t>
            </a:r>
            <a:r>
              <a:rPr lang="zh-CN" altLang="zh-CN">
                <a:latin typeface="Times New Roman" panose="02020603050405020304" pitchFamily="18" charset="0"/>
                <a:ea typeface="宋体" panose="02010600030101010101" pitchFamily="2" charset="-122"/>
                <a:cs typeface="Times New Roman" panose="02020603050405020304" pitchFamily="18" charset="0"/>
              </a:rPr>
              <a:t>并联，电流分两路分别经过电动机和元件</a:t>
            </a:r>
            <a:r>
              <a:rPr lang="en-US" altLang="zh-CN" i="1">
                <a:latin typeface="Times New Roman" panose="02020603050405020304" pitchFamily="18" charset="0"/>
                <a:ea typeface="宋体" panose="02010600030101010101" pitchFamily="2" charset="-122"/>
                <a:cs typeface="Times New Roman" panose="02020603050405020304" pitchFamily="18" charset="0"/>
              </a:rPr>
              <a:t>R</a:t>
            </a:r>
            <a:r>
              <a:rPr lang="zh-CN" altLang="zh-CN">
                <a:latin typeface="Times New Roman" panose="02020603050405020304" pitchFamily="18" charset="0"/>
                <a:ea typeface="宋体" panose="02010600030101010101" pitchFamily="2" charset="-122"/>
                <a:cs typeface="Times New Roman" panose="02020603050405020304" pitchFamily="18" charset="0"/>
              </a:rPr>
              <a:t>，则取暖器可以送热风</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为了安全，在取暖器倾倒时，要用跌倒开关切断整个电路，故跌倒开关应位于干路上，即题图中</a:t>
            </a:r>
            <a:r>
              <a:rPr lang="en-US" altLang="zh-CN" i="1">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处</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90.jpg" descr="id:2147488127;FounderCES"/>
          <p:cNvPicPr/>
          <p:nvPr/>
        </p:nvPicPr>
        <p:blipFill>
          <a:blip r:embed="rId1"/>
          <a:stretch>
            <a:fillRect/>
          </a:stretch>
        </p:blipFill>
        <p:spPr>
          <a:xfrm>
            <a:off x="4105247" y="3411564"/>
            <a:ext cx="3979918" cy="2016224"/>
          </a:xfrm>
          <a:prstGeom prst="rect">
            <a:avLst/>
          </a:prstGeom>
        </p:spPr>
      </p:pic>
      <p:sp>
        <p:nvSpPr>
          <p:cNvPr id="4" name="矩形 3"/>
          <p:cNvSpPr/>
          <p:nvPr/>
        </p:nvSpPr>
        <p:spPr>
          <a:xfrm>
            <a:off x="5571285" y="544504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r>
              <a:rPr lang="en-US" altLang="zh-CN"/>
              <a:t>14.                                                  </a:t>
            </a:r>
            <a:r>
              <a:rPr lang="zh-CN" altLang="zh-CN"/>
              <a:t>车载空气净化器的工作原理 一种车载空气净化器的工作过程如图所示，受污染的空气被吸入后，颗粒物进入电离区带上电荷，然后在集尘器上被带电金属捕获，其原理是</a:t>
            </a:r>
            <a:r>
              <a:rPr lang="zh-CN" altLang="zh-CN" u="sng"/>
              <a:t>　　　　　　　　　</a:t>
            </a:r>
            <a:r>
              <a:rPr lang="en-US" altLang="zh-CN"/>
              <a:t>.</a:t>
            </a:r>
            <a:endParaRPr lang="zh-CN" altLang="zh-CN"/>
          </a:p>
        </p:txBody>
      </p:sp>
      <p:pic>
        <p:nvPicPr>
          <p:cNvPr id="3" name="图片 2"/>
          <p:cNvPicPr>
            <a:picLocks noChangeAspect="1"/>
          </p:cNvPicPr>
          <p:nvPr/>
        </p:nvPicPr>
        <p:blipFill>
          <a:blip r:embed="rId1"/>
          <a:stretch>
            <a:fillRect/>
          </a:stretch>
        </p:blipFill>
        <p:spPr>
          <a:xfrm>
            <a:off x="879126" y="894468"/>
            <a:ext cx="3757973" cy="398339"/>
          </a:xfrm>
          <a:prstGeom prst="rect">
            <a:avLst/>
          </a:prstGeom>
        </p:spPr>
      </p:pic>
      <p:pic>
        <p:nvPicPr>
          <p:cNvPr id="4" name="tr131.jpg" descr="id:2147488176;FounderCES"/>
          <p:cNvPicPr/>
          <p:nvPr/>
        </p:nvPicPr>
        <p:blipFill>
          <a:blip r:embed="rId2"/>
          <a:stretch>
            <a:fillRect/>
          </a:stretch>
        </p:blipFill>
        <p:spPr>
          <a:xfrm>
            <a:off x="2710830" y="2620906"/>
            <a:ext cx="6230783" cy="2051854"/>
          </a:xfrm>
          <a:prstGeom prst="rect">
            <a:avLst/>
          </a:prstGeom>
        </p:spPr>
      </p:pic>
      <p:sp>
        <p:nvSpPr>
          <p:cNvPr id="5" name="矩形 4"/>
          <p:cNvSpPr/>
          <p:nvPr/>
        </p:nvSpPr>
        <p:spPr>
          <a:xfrm>
            <a:off x="4938568" y="4711941"/>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14</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sp>
        <p:nvSpPr>
          <p:cNvPr id="7" name="矩形 6"/>
          <p:cNvSpPr/>
          <p:nvPr/>
        </p:nvSpPr>
        <p:spPr>
          <a:xfrm>
            <a:off x="4719818" y="1933345"/>
            <a:ext cx="2659702" cy="461665"/>
          </a:xfrm>
          <a:prstGeom prst="rect">
            <a:avLst/>
          </a:prstGeom>
        </p:spPr>
        <p:txBody>
          <a:bodyPr wrap="none">
            <a:spAutoFit/>
          </a:bodyPr>
          <a:lstStyle/>
          <a:p>
            <a:r>
              <a:rPr lang="zh-CN" altLang="zh-CN" sz="2400">
                <a:cs typeface="Times New Roman" panose="02020603050405020304" pitchFamily="18" charset="0"/>
              </a:rPr>
              <a:t>异种电荷相互吸引</a:t>
            </a:r>
            <a:endParaRPr lang="zh-CN" altLang="en-US"/>
          </a:p>
        </p:txBody>
      </p:sp>
      <p:sp>
        <p:nvSpPr>
          <p:cNvPr id="8" name="内容占位符 1"/>
          <p:cNvSpPr txBox="1"/>
          <p:nvPr/>
        </p:nvSpPr>
        <p:spPr bwMode="auto">
          <a:xfrm>
            <a:off x="360854" y="5222205"/>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颗粒物所带电荷与集尘器上带电金属所带电荷电性相反，异种电荷相互吸引，因此颗粒物被带电金属捕获</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8042"/>
            <a:ext cx="11485848" cy="1130246"/>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亲爱的同学，请你根据自己掌握的实验操作技能和所学习的物理知识，回答下列问题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如图所示是一个测量</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大小的仪表，它的分度值是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91.jpg" descr="id:2147488183;FounderCES"/>
          <p:cNvPicPr/>
          <p:nvPr/>
        </p:nvPicPr>
        <p:blipFill>
          <a:blip r:embed="rId1"/>
          <a:stretch>
            <a:fillRect/>
          </a:stretch>
        </p:blipFill>
        <p:spPr>
          <a:xfrm>
            <a:off x="4583038" y="2348880"/>
            <a:ext cx="2952328" cy="1750775"/>
          </a:xfrm>
          <a:prstGeom prst="rect">
            <a:avLst/>
          </a:prstGeom>
        </p:spPr>
      </p:pic>
      <p:sp>
        <p:nvSpPr>
          <p:cNvPr id="4" name="矩形 3"/>
          <p:cNvSpPr/>
          <p:nvPr/>
        </p:nvSpPr>
        <p:spPr>
          <a:xfrm>
            <a:off x="5159102" y="4005064"/>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15</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sp>
        <p:nvSpPr>
          <p:cNvPr id="6" name="矩形 5"/>
          <p:cNvSpPr/>
          <p:nvPr/>
        </p:nvSpPr>
        <p:spPr>
          <a:xfrm>
            <a:off x="4006974" y="1748460"/>
            <a:ext cx="803425" cy="461665"/>
          </a:xfrm>
          <a:prstGeom prst="rect">
            <a:avLst/>
          </a:prstGeom>
        </p:spPr>
        <p:txBody>
          <a:bodyPr wrap="none">
            <a:spAutoFit/>
          </a:bodyPr>
          <a:lstStyle/>
          <a:p>
            <a:r>
              <a:rPr lang="zh-CN" altLang="zh-CN" sz="2400">
                <a:cs typeface="Times New Roman" panose="02020603050405020304" pitchFamily="18" charset="0"/>
              </a:rPr>
              <a:t>电流</a:t>
            </a:r>
            <a:endParaRPr lang="zh-CN" altLang="en-US"/>
          </a:p>
        </p:txBody>
      </p:sp>
      <p:sp>
        <p:nvSpPr>
          <p:cNvPr id="8" name="矩形 7"/>
          <p:cNvSpPr/>
          <p:nvPr/>
        </p:nvSpPr>
        <p:spPr>
          <a:xfrm>
            <a:off x="8561062" y="1770247"/>
            <a:ext cx="1125629" cy="461665"/>
          </a:xfrm>
          <a:prstGeom prst="rect">
            <a:avLst/>
          </a:prstGeom>
        </p:spPr>
        <p:txBody>
          <a:bodyPr wrap="none">
            <a:spAutoFit/>
          </a:bodyPr>
          <a:lstStyle/>
          <a:p>
            <a:r>
              <a:rPr lang="en-US" altLang="zh-CN" sz="2400"/>
              <a:t>0.4 mA</a:t>
            </a:r>
            <a:endParaRPr lang="zh-CN" altLang="en-US"/>
          </a:p>
        </p:txBody>
      </p:sp>
      <p:sp>
        <p:nvSpPr>
          <p:cNvPr id="9" name="内容占位符 1"/>
          <p:cNvSpPr txBox="1"/>
          <p:nvPr/>
        </p:nvSpPr>
        <p:spPr bwMode="auto">
          <a:xfrm>
            <a:off x="343490" y="453100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题图中表盘上有</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mA</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字样，表明该仪器是测量电流的电表；刻度的单位是</a:t>
            </a:r>
            <a:r>
              <a:rPr lang="en-US" altLang="zh-CN">
                <a:latin typeface="Times New Roman" panose="02020603050405020304" pitchFamily="18" charset="0"/>
                <a:ea typeface="宋体" panose="02010600030101010101" pitchFamily="2" charset="-122"/>
                <a:cs typeface="Times New Roman" panose="02020603050405020304" pitchFamily="18" charset="0"/>
              </a:rPr>
              <a:t>mA</a:t>
            </a:r>
            <a:r>
              <a:rPr lang="zh-CN" altLang="zh-CN">
                <a:latin typeface="Times New Roman" panose="02020603050405020304" pitchFamily="18" charset="0"/>
                <a:ea typeface="宋体" panose="02010600030101010101" pitchFamily="2" charset="-122"/>
                <a:cs typeface="Times New Roman" panose="02020603050405020304" pitchFamily="18" charset="0"/>
              </a:rPr>
              <a:t>，测量范围为</a:t>
            </a:r>
            <a:r>
              <a:rPr lang="en-US" altLang="zh-CN">
                <a:latin typeface="Times New Roman" panose="02020603050405020304" pitchFamily="18" charset="0"/>
                <a:ea typeface="宋体" panose="02010600030101010101" pitchFamily="2" charset="-122"/>
                <a:cs typeface="Times New Roman" panose="02020603050405020304" pitchFamily="18" charset="0"/>
              </a:rPr>
              <a:t>0</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10 mA</a:t>
            </a:r>
            <a:r>
              <a:rPr lang="zh-CN" altLang="zh-CN">
                <a:latin typeface="Times New Roman" panose="02020603050405020304" pitchFamily="18" charset="0"/>
                <a:ea typeface="宋体" panose="02010600030101010101" pitchFamily="2" charset="-122"/>
                <a:cs typeface="Times New Roman" panose="02020603050405020304" pitchFamily="18" charset="0"/>
              </a:rPr>
              <a:t>，共有</a:t>
            </a:r>
            <a:r>
              <a:rPr lang="en-US" altLang="zh-CN">
                <a:latin typeface="Times New Roman" panose="02020603050405020304" pitchFamily="18" charset="0"/>
                <a:ea typeface="宋体" panose="02010600030101010101" pitchFamily="2" charset="-122"/>
                <a:cs typeface="Times New Roman" panose="02020603050405020304" pitchFamily="18" charset="0"/>
              </a:rPr>
              <a:t>25</a:t>
            </a:r>
            <a:r>
              <a:rPr lang="zh-CN" altLang="zh-CN">
                <a:latin typeface="Times New Roman" panose="02020603050405020304" pitchFamily="18" charset="0"/>
                <a:ea typeface="宋体" panose="02010600030101010101" pitchFamily="2" charset="-122"/>
                <a:cs typeface="Times New Roman" panose="02020603050405020304" pitchFamily="18" charset="0"/>
              </a:rPr>
              <a:t>个小格，则分度值是</a:t>
            </a:r>
            <a:r>
              <a:rPr lang="en-US" altLang="zh-CN">
                <a:latin typeface="Times New Roman" panose="02020603050405020304" pitchFamily="18" charset="0"/>
                <a:ea typeface="宋体" panose="02010600030101010101" pitchFamily="2" charset="-122"/>
                <a:cs typeface="Times New Roman" panose="02020603050405020304" pitchFamily="18" charset="0"/>
              </a:rPr>
              <a:t>0.4 mA.</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如图甲所示是某实验电路的一部分，某次测量表盘如图乙所示，电流表的示数为</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，若通过导线</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，则通过导线</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的电流大小是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电流方向由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v89.jpg" descr="id:2147488190;FounderCES"/>
          <p:cNvPicPr/>
          <p:nvPr/>
        </p:nvPicPr>
        <p:blipFill>
          <a:blip r:embed="rId1"/>
          <a:stretch>
            <a:fillRect/>
          </a:stretch>
        </p:blipFill>
        <p:spPr>
          <a:xfrm>
            <a:off x="4078982" y="2418705"/>
            <a:ext cx="4248472" cy="1898697"/>
          </a:xfrm>
          <a:prstGeom prst="rect">
            <a:avLst/>
          </a:prstGeom>
        </p:spPr>
      </p:pic>
      <p:sp>
        <p:nvSpPr>
          <p:cNvPr id="4" name="矩形 3"/>
          <p:cNvSpPr/>
          <p:nvPr/>
        </p:nvSpPr>
        <p:spPr>
          <a:xfrm>
            <a:off x="5088570" y="4282898"/>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16</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sp>
        <p:nvSpPr>
          <p:cNvPr id="6" name="矩形 5"/>
          <p:cNvSpPr/>
          <p:nvPr/>
        </p:nvSpPr>
        <p:spPr>
          <a:xfrm>
            <a:off x="568174" y="1383785"/>
            <a:ext cx="723275" cy="461665"/>
          </a:xfrm>
          <a:prstGeom prst="rect">
            <a:avLst/>
          </a:prstGeom>
        </p:spPr>
        <p:txBody>
          <a:bodyPr wrap="none">
            <a:spAutoFit/>
          </a:bodyPr>
          <a:lstStyle/>
          <a:p>
            <a:r>
              <a:rPr lang="en-US" altLang="zh-CN" sz="2400"/>
              <a:t>0.46</a:t>
            </a:r>
            <a:endParaRPr lang="zh-CN" altLang="en-US"/>
          </a:p>
        </p:txBody>
      </p:sp>
      <p:sp>
        <p:nvSpPr>
          <p:cNvPr id="8" name="矩形 7"/>
          <p:cNvSpPr/>
          <p:nvPr/>
        </p:nvSpPr>
        <p:spPr>
          <a:xfrm>
            <a:off x="9911630" y="1383785"/>
            <a:ext cx="723275" cy="461665"/>
          </a:xfrm>
          <a:prstGeom prst="rect">
            <a:avLst/>
          </a:prstGeom>
        </p:spPr>
        <p:txBody>
          <a:bodyPr wrap="none">
            <a:spAutoFit/>
          </a:bodyPr>
          <a:lstStyle/>
          <a:p>
            <a:r>
              <a:rPr lang="en-US" altLang="zh-CN" sz="2400"/>
              <a:t>1.06</a:t>
            </a:r>
            <a:endParaRPr lang="zh-CN" altLang="en-US"/>
          </a:p>
        </p:txBody>
      </p:sp>
      <p:sp>
        <p:nvSpPr>
          <p:cNvPr id="9" name="内容占位符 1"/>
          <p:cNvSpPr txBox="1"/>
          <p:nvPr/>
        </p:nvSpPr>
        <p:spPr bwMode="auto">
          <a:xfrm>
            <a:off x="343490" y="479497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电流表的测量范围为</a:t>
            </a:r>
            <a:r>
              <a:rPr lang="en-US" altLang="zh-CN">
                <a:latin typeface="Times New Roman" panose="02020603050405020304" pitchFamily="18" charset="0"/>
                <a:ea typeface="宋体" panose="02010600030101010101" pitchFamily="2" charset="-122"/>
                <a:cs typeface="Times New Roman" panose="02020603050405020304" pitchFamily="18" charset="0"/>
              </a:rPr>
              <a:t>0</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0.6 A</a:t>
            </a:r>
            <a:r>
              <a:rPr lang="zh-CN" altLang="zh-CN">
                <a:latin typeface="Times New Roman" panose="02020603050405020304" pitchFamily="18" charset="0"/>
                <a:ea typeface="宋体" panose="02010600030101010101" pitchFamily="2" charset="-122"/>
                <a:cs typeface="Times New Roman" panose="02020603050405020304" pitchFamily="18" charset="0"/>
              </a:rPr>
              <a:t>，分度值为</a:t>
            </a:r>
            <a:r>
              <a:rPr lang="en-US" altLang="zh-CN">
                <a:latin typeface="Times New Roman" panose="02020603050405020304" pitchFamily="18" charset="0"/>
                <a:ea typeface="宋体" panose="02010600030101010101" pitchFamily="2" charset="-122"/>
                <a:cs typeface="Times New Roman" panose="02020603050405020304" pitchFamily="18" charset="0"/>
              </a:rPr>
              <a:t>0.02 A</a:t>
            </a:r>
            <a:r>
              <a:rPr lang="zh-CN" altLang="zh-CN">
                <a:latin typeface="Times New Roman" panose="02020603050405020304" pitchFamily="18" charset="0"/>
                <a:ea typeface="宋体" panose="02010600030101010101" pitchFamily="2" charset="-122"/>
                <a:cs typeface="Times New Roman" panose="02020603050405020304" pitchFamily="18" charset="0"/>
              </a:rPr>
              <a:t>，示数为</a:t>
            </a:r>
            <a:r>
              <a:rPr lang="en-US" altLang="zh-CN">
                <a:latin typeface="Times New Roman" panose="02020603050405020304" pitchFamily="18" charset="0"/>
                <a:ea typeface="宋体" panose="02010600030101010101" pitchFamily="2" charset="-122"/>
                <a:cs typeface="Times New Roman" panose="02020603050405020304" pitchFamily="18" charset="0"/>
              </a:rPr>
              <a:t>0.46 A</a:t>
            </a:r>
            <a:r>
              <a:rPr lang="zh-CN" altLang="zh-CN">
                <a:latin typeface="Times New Roman" panose="02020603050405020304" pitchFamily="18" charset="0"/>
                <a:ea typeface="宋体" panose="02010600030101010101" pitchFamily="2" charset="-122"/>
                <a:cs typeface="Times New Roman" panose="02020603050405020304" pitchFamily="18" charset="0"/>
              </a:rPr>
              <a:t>；若导线</a:t>
            </a:r>
            <a:r>
              <a:rPr lang="en-US" altLang="zh-CN" i="1">
                <a:latin typeface="Times New Roman" panose="02020603050405020304" pitchFamily="18" charset="0"/>
                <a:ea typeface="宋体" panose="02010600030101010101" pitchFamily="2" charset="-122"/>
                <a:cs typeface="Times New Roman" panose="02020603050405020304" pitchFamily="18" charset="0"/>
              </a:rPr>
              <a:t>cd</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的电流从</a:t>
            </a:r>
            <a:r>
              <a:rPr lang="en-US" altLang="zh-CN" i="1">
                <a:latin typeface="Times New Roman" panose="02020603050405020304" pitchFamily="18" charset="0"/>
                <a:ea typeface="宋体" panose="02010600030101010101" pitchFamily="2" charset="-122"/>
                <a:cs typeface="Times New Roman" panose="02020603050405020304" pitchFamily="18" charset="0"/>
              </a:rPr>
              <a:t>d</a:t>
            </a:r>
            <a:r>
              <a:rPr lang="en-US" altLang="zh-CN">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，根据电流的走向，则</a:t>
            </a:r>
            <a:r>
              <a:rPr lang="en-US" altLang="zh-CN" i="1">
                <a:latin typeface="Times New Roman" panose="02020603050405020304" pitchFamily="18" charset="0"/>
                <a:ea typeface="宋体" panose="02010600030101010101" pitchFamily="2" charset="-122"/>
                <a:cs typeface="Times New Roman" panose="02020603050405020304" pitchFamily="18" charset="0"/>
              </a:rPr>
              <a:t>ab</a:t>
            </a:r>
            <a:r>
              <a:rPr lang="zh-CN" altLang="zh-CN">
                <a:latin typeface="Times New Roman" panose="02020603050405020304" pitchFamily="18" charset="0"/>
                <a:ea typeface="宋体" panose="02010600030101010101" pitchFamily="2" charset="-122"/>
                <a:cs typeface="Times New Roman" panose="02020603050405020304" pitchFamily="18" charset="0"/>
              </a:rPr>
              <a:t>中的电流不会通过电流表，故</a:t>
            </a:r>
            <a:r>
              <a:rPr lang="en-US" altLang="zh-CN" i="1">
                <a:latin typeface="Times New Roman" panose="02020603050405020304" pitchFamily="18" charset="0"/>
                <a:ea typeface="宋体" panose="02010600030101010101" pitchFamily="2" charset="-122"/>
                <a:cs typeface="Times New Roman" panose="02020603050405020304" pitchFamily="18" charset="0"/>
              </a:rPr>
              <a:t>cd</a:t>
            </a:r>
            <a:r>
              <a:rPr lang="zh-CN" altLang="zh-CN">
                <a:latin typeface="Times New Roman" panose="02020603050405020304" pitchFamily="18" charset="0"/>
                <a:ea typeface="宋体" panose="02010600030101010101" pitchFamily="2" charset="-122"/>
                <a:cs typeface="Times New Roman" panose="02020603050405020304" pitchFamily="18" charset="0"/>
              </a:rPr>
              <a:t>为干路电流，电流表和</a:t>
            </a:r>
            <a:r>
              <a:rPr lang="en-US" altLang="zh-CN" i="1">
                <a:latin typeface="Times New Roman" panose="02020603050405020304" pitchFamily="18" charset="0"/>
                <a:ea typeface="宋体" panose="02010600030101010101" pitchFamily="2" charset="-122"/>
                <a:cs typeface="Times New Roman" panose="02020603050405020304" pitchFamily="18" charset="0"/>
              </a:rPr>
              <a:t>ab</a:t>
            </a:r>
            <a:r>
              <a:rPr lang="zh-CN" altLang="zh-CN">
                <a:latin typeface="Times New Roman" panose="02020603050405020304" pitchFamily="18" charset="0"/>
                <a:ea typeface="宋体" panose="02010600030101010101" pitchFamily="2" charset="-122"/>
                <a:cs typeface="Times New Roman" panose="02020603050405020304" pitchFamily="18" charset="0"/>
              </a:rPr>
              <a:t>是两条支路，所以通过</a:t>
            </a:r>
            <a:r>
              <a:rPr lang="en-US" altLang="zh-CN" i="1">
                <a:latin typeface="Times New Roman" panose="02020603050405020304" pitchFamily="18" charset="0"/>
                <a:ea typeface="宋体" panose="02010600030101010101" pitchFamily="2" charset="-122"/>
                <a:cs typeface="Times New Roman" panose="02020603050405020304" pitchFamily="18" charset="0"/>
              </a:rPr>
              <a:t>cd</a:t>
            </a:r>
            <a:r>
              <a:rPr lang="zh-CN" altLang="zh-CN">
                <a:latin typeface="Times New Roman" panose="02020603050405020304" pitchFamily="18" charset="0"/>
                <a:ea typeface="宋体" panose="02010600030101010101" pitchFamily="2" charset="-122"/>
                <a:cs typeface="Times New Roman" panose="02020603050405020304" pitchFamily="18" charset="0"/>
              </a:rPr>
              <a:t>导线的电流是</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i="1" baseline="-25000">
                <a:latin typeface="Times New Roman" panose="02020603050405020304" pitchFamily="18" charset="0"/>
                <a:ea typeface="宋体" panose="02010600030101010101" pitchFamily="2" charset="-122"/>
                <a:cs typeface="Times New Roman" panose="02020603050405020304" pitchFamily="18" charset="0"/>
              </a:rPr>
              <a:t>cd</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0.6 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0.46 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1.06 A.</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54855"/>
            <a:ext cx="11485848" cy="2238241"/>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国庆期间，公园一棵树上的节日彩灯串联着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只小彩灯，当将其接入电源时，电源插头处的电流为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 mA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，那么通过第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只彩灯的电流是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环堤公园附近学校的干路允许通过的最大电流是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，每盏日光灯的电流约为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 mA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，则学校里最多可安装</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盏这样的日光灯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18662" y="2707411"/>
            <a:ext cx="569387" cy="461665"/>
          </a:xfrm>
          <a:prstGeom prst="rect">
            <a:avLst/>
          </a:prstGeom>
        </p:spPr>
        <p:txBody>
          <a:bodyPr wrap="none">
            <a:spAutoFit/>
          </a:bodyPr>
          <a:lstStyle/>
          <a:p>
            <a:r>
              <a:rPr lang="en-US" altLang="zh-CN" sz="2400"/>
              <a:t>0.3</a:t>
            </a:r>
            <a:endParaRPr lang="zh-CN" altLang="en-US"/>
          </a:p>
        </p:txBody>
      </p:sp>
      <p:sp>
        <p:nvSpPr>
          <p:cNvPr id="6" name="矩形 5"/>
          <p:cNvSpPr/>
          <p:nvPr/>
        </p:nvSpPr>
        <p:spPr>
          <a:xfrm>
            <a:off x="1421808" y="3692783"/>
            <a:ext cx="492443" cy="579967"/>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66</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3911"/>
            <a:ext cx="11485848" cy="1684244"/>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在如图所示的电路中，电源电压恒定不变，闭合开关，电流表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，则通过小灯泡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的灯丝突然烧断，则电流表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c187.jpg" descr="id:2147488197;FounderCES"/>
          <p:cNvPicPr/>
          <p:nvPr/>
        </p:nvPicPr>
        <p:blipFill>
          <a:blip r:embed="rId1"/>
          <a:stretch>
            <a:fillRect/>
          </a:stretch>
        </p:blipFill>
        <p:spPr>
          <a:xfrm>
            <a:off x="5096577" y="3183359"/>
            <a:ext cx="2014401" cy="1872208"/>
          </a:xfrm>
          <a:prstGeom prst="rect">
            <a:avLst/>
          </a:prstGeom>
        </p:spPr>
      </p:pic>
      <p:sp>
        <p:nvSpPr>
          <p:cNvPr id="4" name="矩形 3"/>
          <p:cNvSpPr/>
          <p:nvPr/>
        </p:nvSpPr>
        <p:spPr>
          <a:xfrm>
            <a:off x="5353793" y="5210771"/>
            <a:ext cx="1723549"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18</a:t>
            </a:r>
            <a:r>
              <a:rPr lang="zh-CN" altLang="zh-CN" sz="2400" b="0">
                <a:solidFill>
                  <a:srgbClr val="000000"/>
                </a:solidFill>
                <a:cs typeface="Times New Roman" panose="02020603050405020304" pitchFamily="18" charset="0"/>
              </a:rPr>
              <a:t>题）</a:t>
            </a:r>
            <a:endParaRPr lang="zh-CN" altLang="en-US" sz="2400" b="0"/>
          </a:p>
        </p:txBody>
      </p:sp>
      <p:sp>
        <p:nvSpPr>
          <p:cNvPr id="6" name="矩形 5"/>
          <p:cNvSpPr/>
          <p:nvPr/>
        </p:nvSpPr>
        <p:spPr>
          <a:xfrm>
            <a:off x="7607374" y="1981576"/>
            <a:ext cx="569387" cy="461665"/>
          </a:xfrm>
          <a:prstGeom prst="rect">
            <a:avLst/>
          </a:prstGeom>
        </p:spPr>
        <p:txBody>
          <a:bodyPr wrap="none">
            <a:spAutoFit/>
          </a:bodyPr>
          <a:lstStyle/>
          <a:p>
            <a:r>
              <a:rPr lang="en-US" altLang="zh-CN" sz="2400"/>
              <a:t>0.3</a:t>
            </a:r>
            <a:endParaRPr lang="zh-CN" altLang="en-US"/>
          </a:p>
        </p:txBody>
      </p:sp>
      <p:sp>
        <p:nvSpPr>
          <p:cNvPr id="8" name="矩形 7"/>
          <p:cNvSpPr/>
          <p:nvPr/>
        </p:nvSpPr>
        <p:spPr>
          <a:xfrm>
            <a:off x="3854166" y="2540114"/>
            <a:ext cx="569387" cy="461665"/>
          </a:xfrm>
          <a:prstGeom prst="rect">
            <a:avLst/>
          </a:prstGeom>
        </p:spPr>
        <p:txBody>
          <a:bodyPr wrap="none">
            <a:spAutoFit/>
          </a:bodyPr>
          <a:lstStyle/>
          <a:p>
            <a:r>
              <a:rPr lang="en-US" altLang="zh-CN" sz="2400"/>
              <a:t>0.2</a:t>
            </a:r>
            <a:endParaRPr lang="zh-CN" altLang="en-US"/>
          </a:p>
        </p:txBody>
      </p:sp>
      <p:sp>
        <p:nvSpPr>
          <p:cNvPr id="10" name="矩形 9"/>
          <p:cNvSpPr/>
          <p:nvPr/>
        </p:nvSpPr>
        <p:spPr>
          <a:xfrm>
            <a:off x="7455791" y="2543898"/>
            <a:ext cx="569387" cy="461665"/>
          </a:xfrm>
          <a:prstGeom prst="rect">
            <a:avLst/>
          </a:prstGeom>
        </p:spPr>
        <p:txBody>
          <a:bodyPr wrap="none">
            <a:spAutoFit/>
          </a:bodyPr>
          <a:lstStyle/>
          <a:p>
            <a:r>
              <a:rPr lang="en-US" altLang="zh-CN" sz="2400"/>
              <a:t>0.2</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2388"/>
            <a:ext cx="11485848" cy="2792239"/>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由题图可知，两灯泡并联，电流表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测干路的电流，电流表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测通过灯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的电流，则通过小灯泡</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的电流是</a:t>
            </a:r>
            <a:r>
              <a:rPr lang="en-US" altLang="zh-CN">
                <a:latin typeface="Times New Roman" panose="02020603050405020304" pitchFamily="18" charset="0"/>
                <a:ea typeface="宋体" panose="02010600030101010101" pitchFamily="2" charset="-122"/>
                <a:cs typeface="Times New Roman" panose="02020603050405020304" pitchFamily="18" charset="0"/>
              </a:rPr>
              <a:t>0.2 A</a:t>
            </a:r>
            <a:r>
              <a:rPr lang="zh-CN" altLang="zh-CN">
                <a:latin typeface="Times New Roman" panose="02020603050405020304" pitchFamily="18" charset="0"/>
                <a:ea typeface="宋体" panose="02010600030101010101" pitchFamily="2" charset="-122"/>
                <a:cs typeface="Times New Roman" panose="02020603050405020304" pitchFamily="18" charset="0"/>
              </a:rPr>
              <a:t>，因为并联电路中干路电流等于各支路电流之和，所以流过灯泡</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0.5 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0.2 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0.3 A</a:t>
            </a:r>
            <a:r>
              <a:rPr lang="zh-CN" altLang="zh-CN">
                <a:latin typeface="Times New Roman" panose="02020603050405020304" pitchFamily="18" charset="0"/>
                <a:ea typeface="宋体" panose="02010600030101010101" pitchFamily="2" charset="-122"/>
                <a:cs typeface="Times New Roman" panose="02020603050405020304" pitchFamily="18" charset="0"/>
              </a:rPr>
              <a:t>；若灯泡</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的灯丝突然烧断，则电流表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都测通过灯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的电流，因并联电路各支路互不影响，所以通过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的电流仍然是</a:t>
            </a:r>
            <a:r>
              <a:rPr lang="en-US" altLang="zh-CN">
                <a:latin typeface="Times New Roman" panose="02020603050405020304" pitchFamily="18" charset="0"/>
                <a:ea typeface="宋体" panose="02010600030101010101" pitchFamily="2" charset="-122"/>
                <a:cs typeface="Times New Roman" panose="02020603050405020304" pitchFamily="18" charset="0"/>
              </a:rPr>
              <a:t>0.2 A</a:t>
            </a:r>
            <a:r>
              <a:rPr lang="zh-CN" altLang="zh-CN">
                <a:latin typeface="Times New Roman" panose="02020603050405020304" pitchFamily="18" charset="0"/>
                <a:ea typeface="宋体" panose="02010600030101010101" pitchFamily="2" charset="-122"/>
                <a:cs typeface="Times New Roman" panose="02020603050405020304" pitchFamily="18" charset="0"/>
              </a:rPr>
              <a:t>，则此时电流表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的示数均为</a:t>
            </a:r>
            <a:r>
              <a:rPr lang="en-US" altLang="zh-CN">
                <a:latin typeface="Times New Roman" panose="02020603050405020304" pitchFamily="18" charset="0"/>
                <a:ea typeface="宋体" panose="02010600030101010101" pitchFamily="2" charset="-122"/>
                <a:cs typeface="Times New Roman" panose="02020603050405020304" pitchFamily="18" charset="0"/>
              </a:rPr>
              <a:t>0.2 A.</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c187.jpg" descr="id:2147488197;FounderCES"/>
          <p:cNvPicPr/>
          <p:nvPr/>
        </p:nvPicPr>
        <p:blipFill>
          <a:blip r:embed="rId1"/>
          <a:stretch>
            <a:fillRect/>
          </a:stretch>
        </p:blipFill>
        <p:spPr>
          <a:xfrm>
            <a:off x="4943078" y="3817676"/>
            <a:ext cx="2014401" cy="1872208"/>
          </a:xfrm>
          <a:prstGeom prst="rect">
            <a:avLst/>
          </a:prstGeom>
        </p:spPr>
      </p:pic>
      <p:sp>
        <p:nvSpPr>
          <p:cNvPr id="4" name="矩形 3"/>
          <p:cNvSpPr/>
          <p:nvPr/>
        </p:nvSpPr>
        <p:spPr>
          <a:xfrm>
            <a:off x="5158841" y="5703639"/>
            <a:ext cx="1723549"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18</a:t>
            </a:r>
            <a:r>
              <a:rPr lang="zh-CN" altLang="zh-CN" sz="2400" b="0">
                <a:solidFill>
                  <a:srgbClr val="000000"/>
                </a:solidFill>
                <a:cs typeface="Times New Roman" panose="02020603050405020304" pitchFamily="18" charset="0"/>
              </a:rPr>
              <a:t>题）</a:t>
            </a:r>
            <a:endParaRPr lang="zh-CN" altLang="en-US" sz="2400" b="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8941"/>
            <a:ext cx="11485848" cy="452431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广东东莞期中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）静电处处与人们的生活为伴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早晨梳头时越梳越乱，甚至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怒发冲冠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；晚上脱衣服时，会伴有蓝色闪光和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啪啪</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响声，这些都是静电现象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我国早在西汉末年已有对静电现象的记载，《春秋纬</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考异邮》中就有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玳瑁吸</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之说，下列不属于静电现象的是（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摩擦过的塑料笔杆吸引小纸屑</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每天都工作的电视机屏表面经常有灰尘</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向两张纸中间吹气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两张纸会靠拢</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初春晴朗的天气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手碰到金属物体时有被电击的感觉</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1">
            <a:clrChange>
              <a:clrFrom>
                <a:srgbClr val="FFFFFF"/>
              </a:clrFrom>
              <a:clrTo>
                <a:srgbClr val="FFFFFF">
                  <a:alpha val="0"/>
                </a:srgbClr>
              </a:clrTo>
            </a:clrChange>
          </a:blip>
          <a:stretch>
            <a:fillRect/>
          </a:stretch>
        </p:blipFill>
        <p:spPr>
          <a:xfrm>
            <a:off x="766614" y="3108359"/>
            <a:ext cx="288032" cy="259229"/>
          </a:xfrm>
          <a:prstGeom prst="rect">
            <a:avLst/>
          </a:prstGeom>
        </p:spPr>
      </p:pic>
      <p:sp>
        <p:nvSpPr>
          <p:cNvPr id="4" name="矩形 3"/>
          <p:cNvSpPr/>
          <p:nvPr/>
        </p:nvSpPr>
        <p:spPr>
          <a:xfrm>
            <a:off x="6060774" y="2980764"/>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95676"/>
            <a:ext cx="11485848" cy="230832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a:t>
            </a:r>
            <a:r>
              <a:rPr lang="zh-CN"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作图与实验探究题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）单轮平衡车的电路部分安装有电源开关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和压力开关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，当手动闭合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时，指示灯亮起；骑行者再站立于平衡车踏板上后，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自动闭合，电动机才能正常启动，平衡车才开始运动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请根据上述要求将电路图连接完整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v91a.jpg" descr="id:2147488204;FounderCES"/>
          <p:cNvPicPr/>
          <p:nvPr/>
        </p:nvPicPr>
        <p:blipFill>
          <a:blip r:embed="rId1"/>
          <a:stretch>
            <a:fillRect/>
          </a:stretch>
        </p:blipFill>
        <p:spPr>
          <a:xfrm>
            <a:off x="3732643" y="3500824"/>
            <a:ext cx="1525489" cy="1728192"/>
          </a:xfrm>
          <a:prstGeom prst="rect">
            <a:avLst/>
          </a:prstGeom>
        </p:spPr>
      </p:pic>
      <p:pic>
        <p:nvPicPr>
          <p:cNvPr id="4" name="lv91.jpg" descr="id:2147488211;FounderCES"/>
          <p:cNvPicPr/>
          <p:nvPr/>
        </p:nvPicPr>
        <p:blipFill>
          <a:blip r:embed="rId2"/>
          <a:stretch>
            <a:fillRect/>
          </a:stretch>
        </p:blipFill>
        <p:spPr>
          <a:xfrm>
            <a:off x="6167214" y="3462964"/>
            <a:ext cx="1957303" cy="1787865"/>
          </a:xfrm>
          <a:prstGeom prst="rect">
            <a:avLst/>
          </a:prstGeom>
        </p:spPr>
      </p:pic>
      <p:sp>
        <p:nvSpPr>
          <p:cNvPr id="5" name="矩形 4"/>
          <p:cNvSpPr/>
          <p:nvPr/>
        </p:nvSpPr>
        <p:spPr>
          <a:xfrm>
            <a:off x="5208733" y="5229016"/>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19</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sp>
        <p:nvSpPr>
          <p:cNvPr id="8" name="矩形 7"/>
          <p:cNvSpPr/>
          <p:nvPr/>
        </p:nvSpPr>
        <p:spPr>
          <a:xfrm>
            <a:off x="360854" y="3212700"/>
            <a:ext cx="1422184" cy="576248"/>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如图所示</a:t>
            </a:r>
            <a:endParaRPr lang="zh-CN" altLang="zh-CN" sz="900">
              <a:solidFill>
                <a:srgbClr val="000000"/>
              </a:solidFill>
              <a:cs typeface="Times New Roman" panose="02020603050405020304" pitchFamily="18" charset="0"/>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4313" y="3420185"/>
            <a:ext cx="2798644" cy="183064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2238241"/>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由题意可知，当手动闭合</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时，指示灯亮起；骑行者再站立于平衡车踏板上后，</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自动闭合，电动机才能正常启动，说明电动机和指示灯可以独立工作、互不影响，即为并联；未闭合</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或骑行者未站立于踏板上时，电动机都无法启动，说明</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控制干路，开关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控制电动机</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lv91a.jpg" descr="id:2147488204;FounderCES"/>
          <p:cNvPicPr/>
          <p:nvPr/>
        </p:nvPicPr>
        <p:blipFill>
          <a:blip r:embed="rId1"/>
          <a:stretch>
            <a:fillRect/>
          </a:stretch>
        </p:blipFill>
        <p:spPr>
          <a:xfrm>
            <a:off x="4463813" y="3228865"/>
            <a:ext cx="1525489" cy="1728192"/>
          </a:xfrm>
          <a:prstGeom prst="rect">
            <a:avLst/>
          </a:prstGeom>
        </p:spPr>
      </p:pic>
      <p:sp>
        <p:nvSpPr>
          <p:cNvPr id="6" name="矩形 5"/>
          <p:cNvSpPr/>
          <p:nvPr/>
        </p:nvSpPr>
        <p:spPr>
          <a:xfrm>
            <a:off x="5939903" y="5008813"/>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19</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92623" y="3184209"/>
            <a:ext cx="2798644" cy="1830643"/>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67941"/>
            <a:ext cx="11485848" cy="1200329"/>
          </a:xfrm>
        </p:spPr>
        <p:txBody>
          <a:bodyPr/>
          <a:lstStyle/>
          <a:p>
            <a:pPr hangingPunct="0"/>
            <a:r>
              <a:rPr lang="en-US" altLang="zh-CN">
                <a:solidFill>
                  <a:srgbClr val="000000"/>
                </a:solidFill>
                <a:latin typeface="Times New Roman" panose="02020603050405020304" pitchFamily="18" charset="0"/>
                <a:ea typeface="宋体" panose="02010600030101010101" pitchFamily="2" charset="-122"/>
              </a:rPr>
              <a:t>20</a:t>
            </a:r>
            <a:r>
              <a:rPr lang="en-US" altLang="zh-CN">
                <a:solidFill>
                  <a:srgbClr val="000000"/>
                </a:solidFill>
                <a:latin typeface="宋体" panose="02010600030101010101" pitchFamily="2" charset="-122"/>
                <a:cs typeface="Times New Roman" panose="02020603050405020304" pitchFamily="18" charset="0"/>
              </a:rPr>
              <a:t>.</a:t>
            </a:r>
            <a:r>
              <a:rPr lang="zh-CN" altLang="zh-CN"/>
              <a:t> </a:t>
            </a:r>
            <a:r>
              <a:rPr lang="en-US" altLang="zh-CN"/>
              <a:t>                                    </a:t>
            </a:r>
            <a:r>
              <a:rPr lang="zh-CN" altLang="zh-CN"/>
              <a:t>（</a:t>
            </a:r>
            <a:r>
              <a:rPr lang="en-US" altLang="zh-CN"/>
              <a:t>4</a:t>
            </a:r>
            <a:r>
              <a:rPr lang="zh-CN" altLang="zh-CN"/>
              <a:t>分）如图甲所示，电流表</a:t>
            </a:r>
            <a:r>
              <a:rPr lang="en-US" altLang="zh-CN"/>
              <a:t>A</a:t>
            </a:r>
            <a:r>
              <a:rPr lang="en-US" altLang="zh-CN" baseline="-25000"/>
              <a:t>1</a:t>
            </a:r>
            <a:r>
              <a:rPr lang="zh-CN" altLang="zh-CN"/>
              <a:t>示数为</a:t>
            </a:r>
            <a:r>
              <a:rPr lang="en-US" altLang="zh-CN"/>
              <a:t>0.4 A</a:t>
            </a:r>
            <a:r>
              <a:rPr lang="zh-CN" altLang="zh-CN"/>
              <a:t>，电流表</a:t>
            </a:r>
            <a:r>
              <a:rPr lang="en-US" altLang="zh-CN"/>
              <a:t>A</a:t>
            </a:r>
            <a:r>
              <a:rPr lang="en-US" altLang="zh-CN" baseline="-25000"/>
              <a:t>2</a:t>
            </a:r>
            <a:r>
              <a:rPr lang="zh-CN" altLang="zh-CN"/>
              <a:t>示数为</a:t>
            </a:r>
            <a:r>
              <a:rPr lang="en-US" altLang="zh-CN"/>
              <a:t>1.5 A</a:t>
            </a:r>
            <a:r>
              <a:rPr lang="zh-CN" altLang="zh-CN"/>
              <a:t>，根据电路图，用笔画线作为导线把实物图乙连接起来</a:t>
            </a:r>
            <a:r>
              <a:rPr lang="en-US" altLang="zh-CN"/>
              <a:t>.</a:t>
            </a:r>
            <a:r>
              <a:rPr lang="zh-CN" altLang="zh-CN"/>
              <a:t>（导线不要交叉）</a:t>
            </a:r>
            <a:endParaRPr lang="zh-CN" altLang="zh-CN"/>
          </a:p>
        </p:txBody>
      </p:sp>
      <p:pic>
        <p:nvPicPr>
          <p:cNvPr id="3" name="tr133.jpg" descr="id:2147488239;FounderCES"/>
          <p:cNvPicPr/>
          <p:nvPr/>
        </p:nvPicPr>
        <p:blipFill>
          <a:blip r:embed="rId1"/>
          <a:stretch>
            <a:fillRect/>
          </a:stretch>
        </p:blipFill>
        <p:spPr>
          <a:xfrm>
            <a:off x="2134766" y="2926685"/>
            <a:ext cx="7350587" cy="2120434"/>
          </a:xfrm>
          <a:prstGeom prst="rect">
            <a:avLst/>
          </a:prstGeom>
        </p:spPr>
      </p:pic>
      <p:sp>
        <p:nvSpPr>
          <p:cNvPr id="4" name="矩形 3"/>
          <p:cNvSpPr/>
          <p:nvPr/>
        </p:nvSpPr>
        <p:spPr>
          <a:xfrm>
            <a:off x="4567262" y="5086925"/>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20</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968015" y="1647255"/>
            <a:ext cx="2831562" cy="366870"/>
          </a:xfrm>
          <a:prstGeom prst="rect">
            <a:avLst/>
          </a:prstGeom>
        </p:spPr>
      </p:pic>
      <p:sp>
        <p:nvSpPr>
          <p:cNvPr id="7" name="矩形 6"/>
          <p:cNvSpPr/>
          <p:nvPr/>
        </p:nvSpPr>
        <p:spPr>
          <a:xfrm>
            <a:off x="360854" y="2509354"/>
            <a:ext cx="1422184" cy="576248"/>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如图所示</a:t>
            </a:r>
            <a:endParaRPr lang="zh-CN" altLang="zh-CN" sz="900">
              <a:solidFill>
                <a:srgbClr val="000000"/>
              </a:solidFill>
              <a:cs typeface="Times New Roman" panose="02020603050405020304" pitchFamily="18" charset="0"/>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1054" y="2797478"/>
            <a:ext cx="4191230" cy="204495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4566" y="1340768"/>
            <a:ext cx="11485848" cy="1130246"/>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广东茂名高州期中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）在研究串、并联电路的电流特点时，小明同学进行了以下操作：</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28.jpg" descr="id:2147488246;FounderCES"/>
          <p:cNvPicPr/>
          <p:nvPr/>
        </p:nvPicPr>
        <p:blipFill>
          <a:blip r:embed="rId1"/>
          <a:stretch>
            <a:fillRect/>
          </a:stretch>
        </p:blipFill>
        <p:spPr>
          <a:xfrm>
            <a:off x="444293" y="2785668"/>
            <a:ext cx="2274813" cy="1376153"/>
          </a:xfrm>
          <a:prstGeom prst="rect">
            <a:avLst/>
          </a:prstGeom>
        </p:spPr>
      </p:pic>
      <p:pic>
        <p:nvPicPr>
          <p:cNvPr id="4" name="gyc429.jpg" descr="id:2147488253;FounderCES"/>
          <p:cNvPicPr/>
          <p:nvPr/>
        </p:nvPicPr>
        <p:blipFill>
          <a:blip r:embed="rId2"/>
          <a:stretch>
            <a:fillRect/>
          </a:stretch>
        </p:blipFill>
        <p:spPr>
          <a:xfrm>
            <a:off x="3281981" y="2332171"/>
            <a:ext cx="2469394" cy="1830603"/>
          </a:xfrm>
          <a:prstGeom prst="rect">
            <a:avLst/>
          </a:prstGeom>
        </p:spPr>
      </p:pic>
      <p:pic>
        <p:nvPicPr>
          <p:cNvPr id="5" name="gyc430.jpg" descr="id:2147488260;FounderCES"/>
          <p:cNvPicPr/>
          <p:nvPr/>
        </p:nvPicPr>
        <p:blipFill>
          <a:blip r:embed="rId3"/>
          <a:stretch>
            <a:fillRect/>
          </a:stretch>
        </p:blipFill>
        <p:spPr>
          <a:xfrm>
            <a:off x="6356950" y="2374069"/>
            <a:ext cx="2788150" cy="1885650"/>
          </a:xfrm>
          <a:prstGeom prst="rect">
            <a:avLst/>
          </a:prstGeom>
        </p:spPr>
      </p:pic>
      <p:pic>
        <p:nvPicPr>
          <p:cNvPr id="6" name="gyc431.jpg" descr="id:2147488267;FounderCES"/>
          <p:cNvPicPr/>
          <p:nvPr/>
        </p:nvPicPr>
        <p:blipFill>
          <a:blip r:embed="rId4"/>
          <a:stretch>
            <a:fillRect/>
          </a:stretch>
        </p:blipFill>
        <p:spPr>
          <a:xfrm>
            <a:off x="9885342" y="2561642"/>
            <a:ext cx="2016224" cy="1824203"/>
          </a:xfrm>
          <a:prstGeom prst="rect">
            <a:avLst/>
          </a:prstGeom>
        </p:spPr>
      </p:pic>
      <p:sp>
        <p:nvSpPr>
          <p:cNvPr id="7" name="矩形 6"/>
          <p:cNvSpPr/>
          <p:nvPr/>
        </p:nvSpPr>
        <p:spPr>
          <a:xfrm>
            <a:off x="1100366" y="4226717"/>
            <a:ext cx="10441160"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丙</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丁</a:t>
            </a:r>
            <a:endParaRPr lang="zh-CN" altLang="zh-CN" sz="2400" b="0">
              <a:solidFill>
                <a:srgbClr val="000000"/>
              </a:solidFill>
              <a:cs typeface="Times New Roman" panose="02020603050405020304" pitchFamily="18" charset="0"/>
            </a:endParaRPr>
          </a:p>
        </p:txBody>
      </p:sp>
      <p:sp>
        <p:nvSpPr>
          <p:cNvPr id="8" name="矩形 7"/>
          <p:cNvSpPr/>
          <p:nvPr/>
        </p:nvSpPr>
        <p:spPr>
          <a:xfrm>
            <a:off x="4984883" y="4866053"/>
            <a:ext cx="2185214" cy="576248"/>
          </a:xfrm>
          <a:prstGeom prst="rect">
            <a:avLst/>
          </a:prstGeom>
        </p:spPr>
        <p:txBody>
          <a:bodyPr wrap="none">
            <a:spAutoFit/>
          </a:bodyPr>
          <a:lstStyle/>
          <a:p>
            <a:pPr algn="just">
              <a:lnSpc>
                <a:spcPct val="150000"/>
              </a:lnSpc>
              <a:spcAft>
                <a:spcPts val="0"/>
              </a:spcAft>
              <a:tabLst>
                <a:tab pos="5941060" algn="l"/>
              </a:tabLst>
            </a:pP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21</a:t>
            </a:r>
            <a:r>
              <a:rPr lang="zh-CN" altLang="zh-CN" sz="2400" b="0">
                <a:solidFill>
                  <a:srgbClr val="000000"/>
                </a:solidFill>
                <a:cs typeface="Times New Roman" panose="02020603050405020304" pitchFamily="18" charset="0"/>
              </a:rPr>
              <a:t>题（</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a:t>
            </a:r>
            <a:r>
              <a:rPr lang="en-US" altLang="zh-CN" sz="2400" b="0">
                <a:solidFill>
                  <a:srgbClr val="000000"/>
                </a:solidFill>
                <a:latin typeface="宋体" panose="02010600030101010101" pitchFamily="2" charset="-122"/>
                <a:cs typeface="Times New Roman" panose="02020603050405020304" pitchFamily="18" charset="0"/>
              </a:rPr>
              <a:t>]</a:t>
            </a:r>
            <a:endParaRPr lang="zh-CN" altLang="zh-CN" sz="2400" b="0">
              <a:solidFill>
                <a:srgbClr val="000000"/>
              </a:solidFill>
              <a:cs typeface="Times New Roman" panose="02020603050405020304"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1196975"/>
            <a:ext cx="11029315" cy="2306955"/>
          </a:xfrm>
        </p:spPr>
        <p:txBody>
          <a:bodyPr wrap="square"/>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）使用时应将电流表与被测用电器</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联在电路中，如图甲所示，小明在连接电路时，发现刚接好最后一根导线，两灯亮且电流表的指针就发生了如图乙所示的偏转，由此可知在连接电路时，存在的问题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28.jpg" descr="id:2147488246;FounderCES"/>
          <p:cNvPicPr/>
          <p:nvPr/>
        </p:nvPicPr>
        <p:blipFill>
          <a:blip r:embed="rId1"/>
          <a:stretch>
            <a:fillRect/>
          </a:stretch>
        </p:blipFill>
        <p:spPr>
          <a:xfrm>
            <a:off x="3329526" y="3889443"/>
            <a:ext cx="2274813" cy="1376153"/>
          </a:xfrm>
          <a:prstGeom prst="rect">
            <a:avLst/>
          </a:prstGeom>
        </p:spPr>
      </p:pic>
      <p:pic>
        <p:nvPicPr>
          <p:cNvPr id="4" name="gyc429.jpg" descr="id:2147488253;FounderCES"/>
          <p:cNvPicPr/>
          <p:nvPr/>
        </p:nvPicPr>
        <p:blipFill>
          <a:blip r:embed="rId2"/>
          <a:stretch>
            <a:fillRect/>
          </a:stretch>
        </p:blipFill>
        <p:spPr>
          <a:xfrm>
            <a:off x="6239222" y="3434993"/>
            <a:ext cx="2469394" cy="1830603"/>
          </a:xfrm>
          <a:prstGeom prst="rect">
            <a:avLst/>
          </a:prstGeom>
        </p:spPr>
      </p:pic>
      <p:sp>
        <p:nvSpPr>
          <p:cNvPr id="5" name="矩形 4"/>
          <p:cNvSpPr/>
          <p:nvPr/>
        </p:nvSpPr>
        <p:spPr>
          <a:xfrm>
            <a:off x="4049606" y="5337604"/>
            <a:ext cx="6092825" cy="461665"/>
          </a:xfrm>
          <a:prstGeom prst="rect">
            <a:avLst/>
          </a:prstGeom>
        </p:spPr>
        <p:txBody>
          <a:bodyPr>
            <a:spAutoFit/>
          </a:bodyPr>
          <a:lstStyle/>
          <a:p>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en-US" sz="2400" b="0"/>
          </a:p>
        </p:txBody>
      </p:sp>
      <p:sp>
        <p:nvSpPr>
          <p:cNvPr id="7" name="矩形 6"/>
          <p:cNvSpPr/>
          <p:nvPr/>
        </p:nvSpPr>
        <p:spPr>
          <a:xfrm>
            <a:off x="5624000" y="1269760"/>
            <a:ext cx="494046" cy="461665"/>
          </a:xfrm>
          <a:prstGeom prst="rect">
            <a:avLst/>
          </a:prstGeom>
        </p:spPr>
        <p:txBody>
          <a:bodyPr wrap="none">
            <a:spAutoFit/>
          </a:bodyPr>
          <a:lstStyle/>
          <a:p>
            <a:r>
              <a:rPr lang="zh-CN" altLang="zh-CN" sz="2400">
                <a:cs typeface="Times New Roman" panose="02020603050405020304" pitchFamily="18" charset="0"/>
              </a:rPr>
              <a:t>串</a:t>
            </a:r>
            <a:endParaRPr lang="zh-CN" altLang="en-US"/>
          </a:p>
        </p:txBody>
      </p:sp>
      <p:sp>
        <p:nvSpPr>
          <p:cNvPr id="9" name="矩形 8"/>
          <p:cNvSpPr/>
          <p:nvPr/>
        </p:nvSpPr>
        <p:spPr>
          <a:xfrm>
            <a:off x="6960820" y="2348880"/>
            <a:ext cx="3897221" cy="461665"/>
          </a:xfrm>
          <a:prstGeom prst="rect">
            <a:avLst/>
          </a:prstGeom>
        </p:spPr>
        <p:txBody>
          <a:bodyPr wrap="none">
            <a:spAutoFit/>
          </a:bodyPr>
          <a:lstStyle/>
          <a:p>
            <a:r>
              <a:rPr lang="zh-CN" altLang="zh-CN" sz="2400" dirty="0">
                <a:cs typeface="Times New Roman" panose="02020603050405020304" pitchFamily="18" charset="0"/>
              </a:rPr>
              <a:t>连接电路时没有将开关断开</a:t>
            </a:r>
            <a:endParaRPr lang="zh-CN" altLang="en-US" dirty="0"/>
          </a:p>
        </p:txBody>
      </p:sp>
      <p:sp>
        <p:nvSpPr>
          <p:cNvPr id="11" name="矩形 10"/>
          <p:cNvSpPr/>
          <p:nvPr/>
        </p:nvSpPr>
        <p:spPr>
          <a:xfrm>
            <a:off x="909871" y="2897896"/>
            <a:ext cx="3278462" cy="461665"/>
          </a:xfrm>
          <a:prstGeom prst="rect">
            <a:avLst/>
          </a:prstGeom>
        </p:spPr>
        <p:txBody>
          <a:bodyPr wrap="none">
            <a:spAutoFit/>
          </a:bodyPr>
          <a:lstStyle/>
          <a:p>
            <a:r>
              <a:rPr lang="zh-CN" altLang="zh-CN" sz="2400">
                <a:cs typeface="Times New Roman" panose="02020603050405020304" pitchFamily="18" charset="0"/>
              </a:rPr>
              <a:t>电流表正负接线柱接反</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46140"/>
            <a:ext cx="11485848" cy="2792239"/>
          </a:xfrm>
        </p:spPr>
        <p:txBody>
          <a:bodyPr/>
          <a:lstStyle/>
          <a:p>
            <a:pPr algn="dist"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wavy">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电流表应与被测用电器串联在电路中；</a:t>
            </a:r>
            <a:r>
              <a:rPr lang="zh-CN" altLang="zh-CN">
                <a:latin typeface="Times New Roman" panose="02020603050405020304" pitchFamily="18" charset="0"/>
                <a:ea typeface="宋体" panose="02010600030101010101" pitchFamily="2" charset="-122"/>
                <a:cs typeface="Times New Roman" panose="02020603050405020304" pitchFamily="18" charset="0"/>
              </a:rPr>
              <a:t>刚接好最后一根导线，两灯亮且</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latin typeface="Times New Roman" panose="02020603050405020304" pitchFamily="18" charset="0"/>
                <a:ea typeface="宋体" panose="02010600030101010101" pitchFamily="2" charset="-122"/>
                <a:cs typeface="Times New Roman" panose="02020603050405020304" pitchFamily="18" charset="0"/>
              </a:rPr>
              <a:t>电流表的指针发生了偏转，说明此时电路为通路，存在的问题：连接电路时没有将开关断开</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题图乙中电流表指针向左偏，是因为正负接线柱接反，电流从电流表的负接线柱流进电路</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2811794" y="1719652"/>
            <a:ext cx="4206601" cy="576248"/>
          </a:xfrm>
          <a:prstGeom prst="rect">
            <a:avLst/>
          </a:prstGeom>
        </p:spPr>
        <p:txBody>
          <a:bodyPr wrap="none">
            <a:spAutoFit/>
          </a:bodyPr>
          <a:lstStyle/>
          <a:p>
            <a:pPr lvl="0" algn="just" eaLnBrk="1">
              <a:lnSpc>
                <a:spcPct val="150000"/>
              </a:lnSpc>
              <a:spcBef>
                <a:spcPts val="0"/>
              </a:spcBef>
              <a:spcAft>
                <a:spcPts val="0"/>
              </a:spcAft>
              <a:tabLst>
                <a:tab pos="5645150" algn="l"/>
                <a:tab pos="9862820" algn="l"/>
              </a:tabLst>
            </a:pPr>
            <a:r>
              <a:rPr lang="zh-CN" altLang="zh-CN" sz="2400" b="0">
                <a:solidFill>
                  <a:srgbClr val="00AEEF"/>
                </a:solidFill>
                <a:ea typeface="楷体" panose="02010609060101010101" pitchFamily="49" charset="-122"/>
                <a:cs typeface="Times New Roman" panose="02020603050405020304" pitchFamily="18" charset="0"/>
              </a:rPr>
              <a:t>电流表接入电路时相当于导线</a:t>
            </a:r>
            <a:endParaRPr lang="zh-CN" altLang="zh-CN" sz="900" b="0">
              <a:solidFill>
                <a:srgbClr val="000000"/>
              </a:solidFill>
              <a:cs typeface="Times New Roman" panose="02020603050405020304" pitchFamily="18" charset="0"/>
            </a:endParaRPr>
          </a:p>
        </p:txBody>
      </p:sp>
      <p:pic>
        <p:nvPicPr>
          <p:cNvPr id="6" name="箭头右.eps" descr="id:2147488175;FounderCES"/>
          <p:cNvPicPr/>
          <p:nvPr/>
        </p:nvPicPr>
        <p:blipFill>
          <a:blip r:embed="rId1"/>
          <a:stretch>
            <a:fillRect/>
          </a:stretch>
        </p:blipFill>
        <p:spPr>
          <a:xfrm>
            <a:off x="2638822" y="1570893"/>
            <a:ext cx="345945" cy="273045"/>
          </a:xfrm>
          <a:prstGeom prst="rect">
            <a:avLst/>
          </a:prstGeom>
        </p:spPr>
      </p:pic>
      <p:pic>
        <p:nvPicPr>
          <p:cNvPr id="7" name="gyc428.jpg" descr="id:2147488246;FounderCES"/>
          <p:cNvPicPr/>
          <p:nvPr/>
        </p:nvPicPr>
        <p:blipFill>
          <a:blip r:embed="rId2"/>
          <a:stretch>
            <a:fillRect/>
          </a:stretch>
        </p:blipFill>
        <p:spPr>
          <a:xfrm>
            <a:off x="3268378" y="4111462"/>
            <a:ext cx="2274813" cy="1376153"/>
          </a:xfrm>
          <a:prstGeom prst="rect">
            <a:avLst/>
          </a:prstGeom>
        </p:spPr>
      </p:pic>
      <p:pic>
        <p:nvPicPr>
          <p:cNvPr id="8" name="gyc429.jpg" descr="id:2147488253;FounderCES"/>
          <p:cNvPicPr/>
          <p:nvPr/>
        </p:nvPicPr>
        <p:blipFill>
          <a:blip r:embed="rId3"/>
          <a:stretch>
            <a:fillRect/>
          </a:stretch>
        </p:blipFill>
        <p:spPr>
          <a:xfrm>
            <a:off x="6178074" y="3657012"/>
            <a:ext cx="2469394" cy="1830603"/>
          </a:xfrm>
          <a:prstGeom prst="rect">
            <a:avLst/>
          </a:prstGeom>
        </p:spPr>
      </p:pic>
      <p:sp>
        <p:nvSpPr>
          <p:cNvPr id="9" name="矩形 8"/>
          <p:cNvSpPr/>
          <p:nvPr/>
        </p:nvSpPr>
        <p:spPr>
          <a:xfrm>
            <a:off x="3988458" y="5559623"/>
            <a:ext cx="6092825" cy="461665"/>
          </a:xfrm>
          <a:prstGeom prst="rect">
            <a:avLst/>
          </a:prstGeom>
        </p:spPr>
        <p:txBody>
          <a:bodyPr>
            <a:spAutoFit/>
          </a:bodyPr>
          <a:lstStyle/>
          <a:p>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en-US" sz="2400" b="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29658"/>
            <a:ext cx="11485848" cy="168424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）若按图甲正确连接电路，闭合开关，两灯均不亮，用手按压一下灯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，两灯立即亮起来了，这可能是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与灯座接触不良</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428.jpg" descr="id:2147488246;FounderCES"/>
          <p:cNvPicPr/>
          <p:nvPr/>
        </p:nvPicPr>
        <p:blipFill>
          <a:blip r:embed="rId1"/>
          <a:stretch>
            <a:fillRect/>
          </a:stretch>
        </p:blipFill>
        <p:spPr>
          <a:xfrm>
            <a:off x="4511030" y="2804370"/>
            <a:ext cx="2880320" cy="1742456"/>
          </a:xfrm>
          <a:prstGeom prst="rect">
            <a:avLst/>
          </a:prstGeom>
        </p:spPr>
      </p:pic>
      <p:sp>
        <p:nvSpPr>
          <p:cNvPr id="5" name="矩形 4"/>
          <p:cNvSpPr/>
          <p:nvPr/>
        </p:nvSpPr>
        <p:spPr>
          <a:xfrm>
            <a:off x="5743738" y="4546826"/>
            <a:ext cx="720080" cy="461665"/>
          </a:xfrm>
          <a:prstGeom prst="rect">
            <a:avLst/>
          </a:prstGeom>
        </p:spPr>
        <p:txBody>
          <a:bodyPr wrap="square">
            <a:spAutoFit/>
          </a:bodyPr>
          <a:lstStyle/>
          <a:p>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endParaRPr lang="zh-CN" altLang="en-US" sz="2400" b="0"/>
          </a:p>
        </p:txBody>
      </p:sp>
      <p:sp>
        <p:nvSpPr>
          <p:cNvPr id="7" name="矩形 6"/>
          <p:cNvSpPr/>
          <p:nvPr/>
        </p:nvSpPr>
        <p:spPr>
          <a:xfrm>
            <a:off x="3611766" y="1684907"/>
            <a:ext cx="389850" cy="461665"/>
          </a:xfrm>
          <a:prstGeom prst="rect">
            <a:avLst/>
          </a:prstGeom>
        </p:spPr>
        <p:txBody>
          <a:bodyPr wrap="none">
            <a:spAutoFit/>
          </a:bodyPr>
          <a:lstStyle/>
          <a:p>
            <a:r>
              <a:rPr lang="en-US" altLang="zh-CN" sz="2400"/>
              <a:t>B</a:t>
            </a:r>
            <a:endParaRPr lang="zh-CN" altLang="en-US"/>
          </a:p>
        </p:txBody>
      </p:sp>
      <p:sp>
        <p:nvSpPr>
          <p:cNvPr id="8" name="内容占位符 1"/>
          <p:cNvSpPr txBox="1"/>
          <p:nvPr/>
        </p:nvSpPr>
        <p:spPr bwMode="auto">
          <a:xfrm>
            <a:off x="352414" y="493417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闭合开关，两灯均不亮，说明电路中可能存在断路，用手按压一下灯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，两灯立即亮起来了，说明此时电路为通路，则存在的故障是灯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接触不良，故选</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en-US" altLang="zh-CN">
                <a:latin typeface="宋体" panose="02010600030101010101" pitchFamily="2" charset="-122"/>
                <a:ea typeface="宋体" panose="02010600030101010101" pitchFamily="2" charset="-122"/>
                <a:cs typeface="Times New Roman" panose="02020603050405020304" pitchFamily="18" charset="0"/>
              </a:rPr>
              <a:t> </a:t>
            </a:r>
            <a:endParaRPr lang="en-US" altLang="zh-CN">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）如图丙中电流表测量的是通过灯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）的电流；接着要测干路的电流，只允许改动图丙中一根线，在要改的导线上画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，并在图丙中画出正确的连接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30.jpg" descr="id:2147488260;FounderCES"/>
          <p:cNvPicPr/>
          <p:nvPr/>
        </p:nvPicPr>
        <p:blipFill>
          <a:blip r:embed="rId1"/>
          <a:stretch>
            <a:fillRect/>
          </a:stretch>
        </p:blipFill>
        <p:spPr>
          <a:xfrm>
            <a:off x="4367014" y="2178986"/>
            <a:ext cx="2952328" cy="1996685"/>
          </a:xfrm>
          <a:prstGeom prst="rect">
            <a:avLst/>
          </a:prstGeom>
        </p:spPr>
      </p:pic>
      <p:sp>
        <p:nvSpPr>
          <p:cNvPr id="5" name="矩形 4"/>
          <p:cNvSpPr/>
          <p:nvPr/>
        </p:nvSpPr>
        <p:spPr>
          <a:xfrm>
            <a:off x="5432446" y="4293096"/>
            <a:ext cx="821464" cy="461665"/>
          </a:xfrm>
          <a:prstGeom prst="rect">
            <a:avLst/>
          </a:prstGeom>
        </p:spPr>
        <p:txBody>
          <a:bodyPr wrap="square">
            <a:spAutoFit/>
          </a:bodyPr>
          <a:lstStyle/>
          <a:p>
            <a:r>
              <a:rPr lang="zh-CN" altLang="en-US" sz="2400" b="0">
                <a:solidFill>
                  <a:srgbClr val="000000"/>
                </a:solidFill>
                <a:ea typeface="楷体" panose="02010609060101010101" pitchFamily="49" charset="-122"/>
                <a:cs typeface="Times New Roman" panose="02020603050405020304" pitchFamily="18" charset="0"/>
              </a:rPr>
              <a:t>丙</a:t>
            </a:r>
            <a:endParaRPr lang="zh-CN" altLang="en-US" sz="2400" b="0"/>
          </a:p>
        </p:txBody>
      </p:sp>
      <p:sp>
        <p:nvSpPr>
          <p:cNvPr id="7" name="矩形 6"/>
          <p:cNvSpPr/>
          <p:nvPr/>
        </p:nvSpPr>
        <p:spPr>
          <a:xfrm>
            <a:off x="5667918" y="773841"/>
            <a:ext cx="801823" cy="461665"/>
          </a:xfrm>
          <a:prstGeom prst="rect">
            <a:avLst/>
          </a:prstGeom>
        </p:spPr>
        <p:txBody>
          <a:bodyPr wrap="none">
            <a:spAutoFit/>
          </a:bodyPr>
          <a:lstStyle/>
          <a:p>
            <a:r>
              <a:rPr lang="en-US" altLang="zh-CN" sz="2400"/>
              <a:t>L</a:t>
            </a:r>
            <a:r>
              <a:rPr lang="en-US" altLang="zh-CN" sz="2400" baseline="-25000"/>
              <a:t>1</a:t>
            </a:r>
            <a:r>
              <a:rPr lang="zh-CN" altLang="zh-CN" sz="2400">
                <a:cs typeface="Times New Roman" panose="02020603050405020304" pitchFamily="18" charset="0"/>
              </a:rPr>
              <a:t>　</a:t>
            </a:r>
            <a:endParaRPr lang="zh-CN" altLang="en-US"/>
          </a:p>
        </p:txBody>
      </p:sp>
      <p:sp>
        <p:nvSpPr>
          <p:cNvPr id="9" name="矩形 8"/>
          <p:cNvSpPr/>
          <p:nvPr/>
        </p:nvSpPr>
        <p:spPr>
          <a:xfrm>
            <a:off x="360854" y="2348880"/>
            <a:ext cx="1422184" cy="576248"/>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如图所示</a:t>
            </a:r>
            <a:endParaRPr lang="zh-CN" altLang="zh-CN" sz="900">
              <a:solidFill>
                <a:srgbClr val="000000"/>
              </a:solidFill>
              <a:cs typeface="Times New Roman" panose="02020603050405020304" pitchFamily="18" charset="0"/>
            </a:endParaRPr>
          </a:p>
        </p:txBody>
      </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19950" y="2230331"/>
            <a:ext cx="3004528" cy="1945339"/>
          </a:xfrm>
          <a:prstGeom prst="rect">
            <a:avLst/>
          </a:prstGeom>
        </p:spPr>
      </p:pic>
      <p:sp>
        <p:nvSpPr>
          <p:cNvPr id="12" name="内容占位符 1"/>
          <p:cNvSpPr txBox="1"/>
          <p:nvPr/>
        </p:nvSpPr>
        <p:spPr bwMode="auto">
          <a:xfrm>
            <a:off x="352281" y="46531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电路为并联电路，电流表接在</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所在的支路上，测量经过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的电流；要想让电流表测量干路电流，只需将连接</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右接线柱与电流表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0.6 A</a:t>
            </a:r>
            <a:r>
              <a:rPr lang="zh-CN" altLang="zh-CN">
                <a:latin typeface="Times New Roman" panose="02020603050405020304" pitchFamily="18" charset="0"/>
                <a:ea typeface="宋体" panose="02010600030101010101" pitchFamily="2" charset="-122"/>
                <a:cs typeface="Times New Roman" panose="02020603050405020304" pitchFamily="18" charset="0"/>
              </a:rPr>
              <a:t>接线柱的导线从电流表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0.6 A</a:t>
            </a:r>
            <a:r>
              <a:rPr lang="zh-CN" altLang="zh-CN">
                <a:latin typeface="Times New Roman" panose="02020603050405020304" pitchFamily="18" charset="0"/>
                <a:ea typeface="宋体" panose="02010600030101010101" pitchFamily="2" charset="-122"/>
                <a:cs typeface="Times New Roman" panose="02020603050405020304" pitchFamily="18" charset="0"/>
              </a:rPr>
              <a:t>接线柱改接到电流表的负接线柱即可，如图所示</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4925"/>
            <a:ext cx="11485848" cy="4524315"/>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）如图丁所示，小明同学在探究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并联电路中电流的特点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时，分别测出了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，并记录下数据如表所示，接下来应该采取的操作是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填对应字母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改变电流表的测量范围再测量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换其他电流表再测量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换用不同规格的小灯泡再测量</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2811701"/>
          <a:ext cx="7200801" cy="965836"/>
        </p:xfrm>
        <a:graphic>
          <a:graphicData uri="http://schemas.openxmlformats.org/drawingml/2006/table">
            <a:tbl>
              <a:tblPr firstRow="1" firstCol="1" bandRow="1"/>
              <a:tblGrid>
                <a:gridCol w="2541459"/>
                <a:gridCol w="1609591"/>
                <a:gridCol w="1609591"/>
                <a:gridCol w="1440160"/>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电流表的位置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j-lt"/>
                          <a:ea typeface="宋体" panose="02010600030101010101" pitchFamily="2" charset="-122"/>
                          <a:cs typeface="Times New Roman" panose="02020603050405020304" pitchFamily="18" charset="0"/>
                        </a:rPr>
                        <a:t>0.15</a:t>
                      </a:r>
                      <a:endParaRPr lang="zh-CN" sz="2400">
                        <a:solidFill>
                          <a:srgbClr val="000000"/>
                        </a:solidFill>
                        <a:effectLst/>
                        <a:latin typeface="+mj-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j-lt"/>
                          <a:ea typeface="宋体" panose="02010600030101010101" pitchFamily="2" charset="-122"/>
                          <a:cs typeface="Times New Roman" panose="02020603050405020304" pitchFamily="18" charset="0"/>
                        </a:rPr>
                        <a:t>0.15</a:t>
                      </a:r>
                      <a:endParaRPr lang="zh-CN" sz="2400">
                        <a:solidFill>
                          <a:srgbClr val="000000"/>
                        </a:solidFill>
                        <a:effectLst/>
                        <a:latin typeface="+mj-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j-lt"/>
                          <a:ea typeface="宋体" panose="02010600030101010101" pitchFamily="2" charset="-122"/>
                          <a:cs typeface="Times New Roman" panose="02020603050405020304" pitchFamily="18" charset="0"/>
                        </a:rPr>
                        <a:t>0.3</a:t>
                      </a:r>
                      <a:endParaRPr lang="zh-CN" sz="2400">
                        <a:solidFill>
                          <a:srgbClr val="000000"/>
                        </a:solidFill>
                        <a:effectLst/>
                        <a:latin typeface="+mj-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4" name="gyc431.jpg" descr="id:2147488267;FounderCES"/>
          <p:cNvPicPr/>
          <p:nvPr/>
        </p:nvPicPr>
        <p:blipFill>
          <a:blip r:embed="rId1"/>
          <a:stretch>
            <a:fillRect/>
          </a:stretch>
        </p:blipFill>
        <p:spPr>
          <a:xfrm>
            <a:off x="8913798" y="2564904"/>
            <a:ext cx="2175257" cy="1968090"/>
          </a:xfrm>
          <a:prstGeom prst="rect">
            <a:avLst/>
          </a:prstGeom>
        </p:spPr>
      </p:pic>
      <p:sp>
        <p:nvSpPr>
          <p:cNvPr id="10" name="矩形 9"/>
          <p:cNvSpPr/>
          <p:nvPr/>
        </p:nvSpPr>
        <p:spPr>
          <a:xfrm>
            <a:off x="9913284" y="4470877"/>
            <a:ext cx="720080" cy="461665"/>
          </a:xfrm>
          <a:prstGeom prst="rect">
            <a:avLst/>
          </a:prstGeom>
        </p:spPr>
        <p:txBody>
          <a:bodyPr wrap="square">
            <a:spAutoFit/>
          </a:bodyPr>
          <a:lstStyle/>
          <a:p>
            <a:r>
              <a:rPr lang="zh-CN" altLang="en-US" sz="2400" b="0">
                <a:solidFill>
                  <a:srgbClr val="000000"/>
                </a:solidFill>
                <a:ea typeface="楷体" panose="02010609060101010101" pitchFamily="49" charset="-122"/>
                <a:cs typeface="Times New Roman" panose="02020603050405020304" pitchFamily="18" charset="0"/>
              </a:rPr>
              <a:t>丁</a:t>
            </a:r>
            <a:endParaRPr lang="zh-CN" altLang="en-US" sz="2400" b="0"/>
          </a:p>
        </p:txBody>
      </p:sp>
      <p:sp>
        <p:nvSpPr>
          <p:cNvPr id="12" name="矩形 11"/>
          <p:cNvSpPr/>
          <p:nvPr/>
        </p:nvSpPr>
        <p:spPr>
          <a:xfrm>
            <a:off x="11116510" y="1713997"/>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92931"/>
            <a:ext cx="11485848" cy="2238241"/>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由题图丁可知，能够看出</a:t>
            </a:r>
            <a:r>
              <a:rPr lang="en-US" altLang="zh-CN" i="1">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在支路上，</a:t>
            </a:r>
            <a:r>
              <a:rPr lang="en-US" altLang="zh-CN" i="1">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在干路上，由表中数据可知，</a:t>
            </a:r>
            <a:r>
              <a:rPr lang="en-US" altLang="zh-CN" i="1">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两处的电流相等，说明实验时使用了两个规格相同的灯泡，实验结果具有偶然性，为了得出具有普遍性的规律，接下来应换用不同规格的灯泡重复实验，使得实验结论具有普遍性，故选</a:t>
            </a:r>
            <a:r>
              <a:rPr lang="en-US" altLang="zh-CN">
                <a:latin typeface="Times New Roman" panose="02020603050405020304" pitchFamily="18" charset="0"/>
                <a:ea typeface="宋体" panose="02010600030101010101" pitchFamily="2" charset="-122"/>
                <a:cs typeface="Times New Roman" panose="02020603050405020304" pitchFamily="18" charset="0"/>
              </a:rPr>
              <a:t>C.</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550591" y="3775994"/>
          <a:ext cx="8737127" cy="965836"/>
        </p:xfrm>
        <a:graphic>
          <a:graphicData uri="http://schemas.openxmlformats.org/drawingml/2006/table">
            <a:tbl>
              <a:tblPr firstRow="1" firstCol="1" bandRow="1"/>
              <a:tblGrid>
                <a:gridCol w="3083692"/>
                <a:gridCol w="1953005"/>
                <a:gridCol w="1953005"/>
                <a:gridCol w="1747425"/>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电流表的位置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j-lt"/>
                          <a:ea typeface="宋体" panose="02010600030101010101" pitchFamily="2" charset="-122"/>
                          <a:cs typeface="Times New Roman" panose="02020603050405020304" pitchFamily="18" charset="0"/>
                        </a:rPr>
                        <a:t>0.15</a:t>
                      </a:r>
                      <a:endParaRPr lang="zh-CN" sz="2400">
                        <a:solidFill>
                          <a:srgbClr val="000000"/>
                        </a:solidFill>
                        <a:effectLst/>
                        <a:latin typeface="+mj-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j-lt"/>
                          <a:ea typeface="宋体" panose="02010600030101010101" pitchFamily="2" charset="-122"/>
                          <a:cs typeface="Times New Roman" panose="02020603050405020304" pitchFamily="18" charset="0"/>
                        </a:rPr>
                        <a:t>0.15</a:t>
                      </a:r>
                      <a:endParaRPr lang="zh-CN" sz="2400">
                        <a:solidFill>
                          <a:srgbClr val="000000"/>
                        </a:solidFill>
                        <a:effectLst/>
                        <a:latin typeface="+mj-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mj-lt"/>
                          <a:ea typeface="宋体" panose="02010600030101010101" pitchFamily="2" charset="-122"/>
                          <a:cs typeface="Times New Roman" panose="02020603050405020304" pitchFamily="18" charset="0"/>
                        </a:rPr>
                        <a:t>0.3</a:t>
                      </a:r>
                      <a:endParaRPr lang="zh-CN" sz="2400">
                        <a:solidFill>
                          <a:srgbClr val="000000"/>
                        </a:solidFill>
                        <a:effectLst/>
                        <a:latin typeface="+mj-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4" name="gyc431.jpg" descr="id:2147488267;FounderCES"/>
          <p:cNvPicPr/>
          <p:nvPr/>
        </p:nvPicPr>
        <p:blipFill>
          <a:blip r:embed="rId1"/>
          <a:stretch>
            <a:fillRect/>
          </a:stretch>
        </p:blipFill>
        <p:spPr>
          <a:xfrm>
            <a:off x="9623598" y="3284984"/>
            <a:ext cx="2175257" cy="1968090"/>
          </a:xfrm>
          <a:prstGeom prst="rect">
            <a:avLst/>
          </a:prstGeom>
        </p:spPr>
      </p:pic>
      <p:sp>
        <p:nvSpPr>
          <p:cNvPr id="5" name="矩形 4"/>
          <p:cNvSpPr/>
          <p:nvPr/>
        </p:nvSpPr>
        <p:spPr>
          <a:xfrm>
            <a:off x="10415686" y="5139238"/>
            <a:ext cx="720080" cy="461665"/>
          </a:xfrm>
          <a:prstGeom prst="rect">
            <a:avLst/>
          </a:prstGeom>
        </p:spPr>
        <p:txBody>
          <a:bodyPr wrap="square">
            <a:spAutoFit/>
          </a:bodyPr>
          <a:lstStyle/>
          <a:p>
            <a:r>
              <a:rPr lang="zh-CN" altLang="en-US" sz="2400" b="0">
                <a:solidFill>
                  <a:srgbClr val="000000"/>
                </a:solidFill>
                <a:ea typeface="楷体" panose="02010609060101010101" pitchFamily="49" charset="-122"/>
                <a:cs typeface="Times New Roman" panose="02020603050405020304" pitchFamily="18" charset="0"/>
              </a:rPr>
              <a:t>丁</a:t>
            </a:r>
            <a:endParaRPr lang="zh-CN" altLang="en-US" sz="2400" b="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988429"/>
            <a:ext cx="11485848" cy="2238241"/>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摩擦过的塑料笔杆吸引小纸屑和每天都工作的电视机屏表面经常有灰尘都属于静电现象，</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不符合题意；向两张纸中间吹气，两张纸会靠拢，这是流体压强的特点，</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符合题意；初春晴朗的天气，手碰到金属物体时，由手向金属物体发生放电现象，这属于静电现象，</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不符合题意</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故选</a:t>
            </a:r>
            <a:r>
              <a:rPr lang="en-US" altLang="zh-CN">
                <a:latin typeface="Times New Roman" panose="02020603050405020304" pitchFamily="18" charset="0"/>
                <a:ea typeface="宋体" panose="02010600030101010101" pitchFamily="2" charset="-122"/>
                <a:cs typeface="Times New Roman" panose="02020603050405020304" pitchFamily="18" charset="0"/>
              </a:rPr>
              <a:t>C.</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463550" y="1516380"/>
            <a:ext cx="8699500" cy="1568450"/>
          </a:xfrm>
          <a:prstGeom prst="rect">
            <a:avLst/>
          </a:prstGeom>
          <a:noFill/>
        </p:spPr>
        <p:txBody>
          <a:bodyPr wrap="square" rtlCol="0" anchor="t">
            <a:spAutoFit/>
          </a:bodyPr>
          <a:lstStyle/>
          <a:p>
            <a:pPr hangingPunct="0">
              <a:spcAft>
                <a:spcPts val="0"/>
              </a:spcAft>
              <a:tabLst>
                <a:tab pos="5941060" algn="l"/>
              </a:tabLst>
            </a:pPr>
            <a:r>
              <a:rPr lang="en-US" altLang="zh-CN" sz="2400" b="0">
                <a:solidFill>
                  <a:srgbClr val="000000"/>
                </a:solidFill>
                <a:cs typeface="Times New Roman" panose="02020603050405020304" pitchFamily="18" charset="0"/>
                <a:sym typeface="+mn-ea"/>
              </a:rPr>
              <a:t>A</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摩擦过的塑料笔杆吸引小纸屑</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B</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每天都工作的电视机屏表面经常有灰尘</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C</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向两张纸中间吹气</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两张纸会靠拢</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D</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初春晴朗的天气</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手碰到金属物体时有被电击的感觉</a:t>
            </a:r>
            <a:endParaRPr lang="zh-CN" altLang="zh-CN" sz="2400" b="0" kern="100">
              <a:solidFill>
                <a:srgbClr val="000000"/>
              </a:solidFill>
              <a:ea typeface="楷体" panose="02010609060101010101" pitchFamily="49" charset="-122"/>
              <a:cs typeface="Times New Roman" panose="02020603050405020304" pitchFamily="18" charset="0"/>
              <a:sym typeface="+mn-ea"/>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）为了不用拆电流表，三位同学设计电路如图（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小明方案：只闭合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小红方案：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测干路电流，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小强方案：只闭合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均闭合测干路电流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请你评估：</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是可行的（</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填序号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32.jpg" descr="id:2147488282;FounderCES"/>
          <p:cNvPicPr/>
          <p:nvPr/>
        </p:nvPicPr>
        <p:blipFill>
          <a:blip r:embed="rId1"/>
          <a:stretch>
            <a:fillRect/>
          </a:stretch>
        </p:blipFill>
        <p:spPr>
          <a:xfrm>
            <a:off x="1918742" y="1412776"/>
            <a:ext cx="7143344" cy="2016224"/>
          </a:xfrm>
          <a:prstGeom prst="rect">
            <a:avLst/>
          </a:prstGeom>
        </p:spPr>
      </p:pic>
      <p:sp>
        <p:nvSpPr>
          <p:cNvPr id="4" name="矩形 3"/>
          <p:cNvSpPr/>
          <p:nvPr/>
        </p:nvSpPr>
        <p:spPr>
          <a:xfrm>
            <a:off x="4583038" y="3429000"/>
            <a:ext cx="2185214" cy="576248"/>
          </a:xfrm>
          <a:prstGeom prst="rect">
            <a:avLst/>
          </a:prstGeom>
        </p:spPr>
        <p:txBody>
          <a:bodyPr wrap="none">
            <a:spAutoFit/>
          </a:bodyPr>
          <a:lstStyle/>
          <a:p>
            <a:pPr algn="just">
              <a:lnSpc>
                <a:spcPct val="150000"/>
              </a:lnSpc>
              <a:spcAft>
                <a:spcPts val="0"/>
              </a:spcAft>
              <a:tabLst>
                <a:tab pos="5941060" algn="l"/>
              </a:tabLst>
            </a:pP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21</a:t>
            </a:r>
            <a:r>
              <a:rPr lang="zh-CN" altLang="zh-CN" sz="2400" b="0">
                <a:solidFill>
                  <a:srgbClr val="000000"/>
                </a:solidFill>
                <a:cs typeface="Times New Roman" panose="02020603050405020304" pitchFamily="18" charset="0"/>
              </a:rPr>
              <a:t>题（</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a:t>
            </a:r>
            <a:r>
              <a:rPr lang="en-US" altLang="zh-CN" sz="2400" b="0">
                <a:solidFill>
                  <a:srgbClr val="000000"/>
                </a:solidFill>
                <a:latin typeface="宋体" panose="02010600030101010101" pitchFamily="2" charset="-122"/>
                <a:cs typeface="Times New Roman" panose="02020603050405020304" pitchFamily="18" charset="0"/>
              </a:rPr>
              <a:t>]</a:t>
            </a:r>
            <a:endParaRPr lang="zh-CN" altLang="zh-CN" sz="2400" b="0">
              <a:solidFill>
                <a:srgbClr val="000000"/>
              </a:solidFill>
              <a:cs typeface="Times New Roman" panose="02020603050405020304" pitchFamily="18" charset="0"/>
            </a:endParaRPr>
          </a:p>
        </p:txBody>
      </p:sp>
      <p:sp>
        <p:nvSpPr>
          <p:cNvPr id="6" name="矩形 5"/>
          <p:cNvSpPr/>
          <p:nvPr/>
        </p:nvSpPr>
        <p:spPr>
          <a:xfrm>
            <a:off x="2895611" y="5669708"/>
            <a:ext cx="922047" cy="576248"/>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B</a:t>
            </a:r>
            <a:r>
              <a:rPr lang="zh-CN" altLang="zh-CN" sz="2400">
                <a:cs typeface="Times New Roman" panose="02020603050405020304" pitchFamily="18" charset="0"/>
              </a:rPr>
              <a:t>、</a:t>
            </a:r>
            <a:r>
              <a:rPr lang="en-US" altLang="zh-CN" sz="2400">
                <a:cs typeface="Times New Roman" panose="02020603050405020304" pitchFamily="18" charset="0"/>
              </a:rPr>
              <a:t>C</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4566" y="620688"/>
            <a:ext cx="11485848" cy="3900235"/>
          </a:xfrm>
        </p:spPr>
        <p:txBody>
          <a:body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只闭合</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测出</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的电流，此时电流从电流表上端流进电流表，说明电流表正接线柱在上方，只闭合</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，此时电流从电流表下端流进电流表，电流从电流表的负接线柱流进，会导致电流表指针反偏，故</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不符合题意；</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zh-CN" altLang="zh-CN">
                <a:latin typeface="Times New Roman" panose="02020603050405020304" pitchFamily="18" charset="0"/>
                <a:ea typeface="宋体" panose="02010600030101010101" pitchFamily="2" charset="-122"/>
                <a:cs typeface="Times New Roman" panose="02020603050405020304" pitchFamily="18" charset="0"/>
              </a:rPr>
              <a:t>接</a:t>
            </a:r>
            <a:r>
              <a:rPr lang="en-US" altLang="zh-CN">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，电路为并联电路，电流表接在干路上，测干路电流；</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zh-CN" altLang="zh-CN">
                <a:latin typeface="Times New Roman" panose="02020603050405020304" pitchFamily="18" charset="0"/>
                <a:ea typeface="宋体" panose="02010600030101010101" pitchFamily="2" charset="-122"/>
                <a:cs typeface="Times New Roman" panose="02020603050405020304" pitchFamily="18" charset="0"/>
              </a:rPr>
              <a:t>接</a:t>
            </a:r>
            <a:r>
              <a:rPr lang="en-US" altLang="zh-CN">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，电路为并联电路，电流表测</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符合题意；只闭合</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，电路为只有</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的简单电路，电流表可测出</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的电流；只闭合</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，电路为只有</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的简单电路，电流表测量经过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均闭合，电路为并联电路，电流表接在干路上，测干路电流，</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符合题意</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故选</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C.</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32.jpg" descr="id:2147488282;FounderCES"/>
          <p:cNvPicPr/>
          <p:nvPr/>
        </p:nvPicPr>
        <p:blipFill>
          <a:blip r:embed="rId1"/>
          <a:stretch>
            <a:fillRect/>
          </a:stretch>
        </p:blipFill>
        <p:spPr>
          <a:xfrm>
            <a:off x="3080586" y="4546801"/>
            <a:ext cx="5750924" cy="1623210"/>
          </a:xfrm>
          <a:prstGeom prst="rect">
            <a:avLst/>
          </a:prstGeom>
        </p:spPr>
      </p:pic>
      <p:sp>
        <p:nvSpPr>
          <p:cNvPr id="4" name="矩形 3"/>
          <p:cNvSpPr/>
          <p:nvPr/>
        </p:nvSpPr>
        <p:spPr>
          <a:xfrm>
            <a:off x="5060806" y="6069039"/>
            <a:ext cx="2185214" cy="576248"/>
          </a:xfrm>
          <a:prstGeom prst="rect">
            <a:avLst/>
          </a:prstGeom>
        </p:spPr>
        <p:txBody>
          <a:bodyPr wrap="none">
            <a:spAutoFit/>
          </a:bodyPr>
          <a:lstStyle/>
          <a:p>
            <a:pPr algn="just">
              <a:lnSpc>
                <a:spcPct val="150000"/>
              </a:lnSpc>
              <a:spcAft>
                <a:spcPts val="0"/>
              </a:spcAft>
              <a:tabLst>
                <a:tab pos="5941060" algn="l"/>
              </a:tabLst>
            </a:pP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21</a:t>
            </a:r>
            <a:r>
              <a:rPr lang="zh-CN" altLang="zh-CN" sz="2400" b="0">
                <a:solidFill>
                  <a:srgbClr val="000000"/>
                </a:solidFill>
                <a:cs typeface="Times New Roman" panose="02020603050405020304" pitchFamily="18" charset="0"/>
              </a:rPr>
              <a:t>题（</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a:t>
            </a:r>
            <a:r>
              <a:rPr lang="en-US" altLang="zh-CN" sz="2400" b="0">
                <a:solidFill>
                  <a:srgbClr val="000000"/>
                </a:solidFill>
                <a:latin typeface="宋体" panose="02010600030101010101" pitchFamily="2" charset="-122"/>
                <a:cs typeface="Times New Roman" panose="02020603050405020304" pitchFamily="18" charset="0"/>
              </a:rPr>
              <a:t>]</a:t>
            </a:r>
            <a:endParaRPr lang="zh-CN" altLang="zh-CN" sz="2400" b="0">
              <a:solidFill>
                <a:srgbClr val="000000"/>
              </a:solidFill>
              <a:cs typeface="Times New Roman" panose="02020603050405020304"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1785620"/>
            <a:ext cx="11485880" cy="2519680"/>
          </a:xfrm>
          <a:solidFill>
            <a:srgbClr val="E1F4FC"/>
          </a:solidFill>
        </p:spPr>
        <p:txBody>
          <a:bodyPr>
            <a:noAutofit/>
          </a:bodyPr>
          <a:lstStyle/>
          <a:p>
            <a:pPr algn="dist" hangingPunct="0">
              <a:spcAft>
                <a:spcPts val="0"/>
              </a:spcAft>
            </a:pP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Times New Roman" panose="02020603050405020304" pitchFamily="18" charset="0"/>
                <a:ea typeface="楷体" panose="02010609060101010101" pitchFamily="49" charset="-122"/>
                <a:cs typeface="Times New Roman" panose="02020603050405020304" pitchFamily="18" charset="0"/>
              </a:rPr>
              <a:t>探究串</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并联电路电流的规律实验通常考查电路的连接</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电流表的使用</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电路故障分析</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实验的操作</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数据处理</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实验的研究方法</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实验结论和实验的评价等</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考查学生应用物理规律和实验操作等能力</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体现了实验探究和科学思维</a:t>
            </a:r>
            <a:endParaRPr lang="en-US" altLang="zh-CN">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a:latin typeface="Times New Roman" panose="02020603050405020304" pitchFamily="18" charset="0"/>
                <a:ea typeface="楷体" panose="02010609060101010101" pitchFamily="49" charset="-122"/>
                <a:cs typeface="Times New Roman" panose="02020603050405020304" pitchFamily="18" charset="0"/>
              </a:rPr>
              <a:t>素养</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64660" y="1795799"/>
            <a:ext cx="1732958" cy="452427"/>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9618"/>
            <a:ext cx="11485848" cy="1200329"/>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a:t>
            </a:r>
            <a:r>
              <a:rPr lang="zh-CN" altLang="zh-CN">
                <a:solidFill>
                  <a:srgbClr val="000000"/>
                </a:solidFill>
                <a:latin typeface="+mn-ea"/>
                <a:cs typeface="Times New Roman" panose="02020603050405020304" pitchFamily="18" charset="0"/>
              </a:rPr>
              <a:t>、</a:t>
            </a:r>
            <a:r>
              <a:rPr lang="zh-CN" altLang="zh-CN">
                <a:solidFill>
                  <a:srgbClr val="000000"/>
                </a:solidFill>
                <a:latin typeface="隶书" panose="02010509060101010101" pitchFamily="49" charset="-122"/>
                <a:ea typeface="隶书" panose="020105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计算题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认真观察图，分析并解答下面的问题（</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需写出简要的说明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v92.jpg" descr="id:2147488289;FounderCES"/>
          <p:cNvPicPr/>
          <p:nvPr/>
        </p:nvPicPr>
        <p:blipFill>
          <a:blip r:embed="rId1"/>
          <a:stretch>
            <a:fillRect/>
          </a:stretch>
        </p:blipFill>
        <p:spPr>
          <a:xfrm>
            <a:off x="3409468" y="2452338"/>
            <a:ext cx="5371476" cy="2232248"/>
          </a:xfrm>
          <a:prstGeom prst="rect">
            <a:avLst/>
          </a:prstGeom>
        </p:spPr>
      </p:pic>
      <p:sp>
        <p:nvSpPr>
          <p:cNvPr id="4" name="矩形 3"/>
          <p:cNvSpPr/>
          <p:nvPr/>
        </p:nvSpPr>
        <p:spPr>
          <a:xfrm>
            <a:off x="5540584" y="465295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22</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时，若电流表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的电流是多少？</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v92.jpg" descr="id:2147488289;FounderCES"/>
          <p:cNvPicPr/>
          <p:nvPr/>
        </p:nvPicPr>
        <p:blipFill>
          <a:blip r:embed="rId1"/>
          <a:srcRect r="38789"/>
          <a:stretch>
            <a:fillRect/>
          </a:stretch>
        </p:blipFill>
        <p:spPr>
          <a:xfrm>
            <a:off x="3253105" y="2075815"/>
            <a:ext cx="3490038" cy="2369185"/>
          </a:xfrm>
          <a:prstGeom prst="rect">
            <a:avLst/>
          </a:prstGeom>
        </p:spPr>
      </p:pic>
      <p:sp>
        <p:nvSpPr>
          <p:cNvPr id="5" name="矩形 4"/>
          <p:cNvSpPr/>
          <p:nvPr/>
        </p:nvSpPr>
        <p:spPr>
          <a:xfrm>
            <a:off x="364660" y="1845008"/>
            <a:ext cx="338554" cy="461665"/>
          </a:xfrm>
          <a:prstGeom prst="rect">
            <a:avLst/>
          </a:prstGeom>
        </p:spPr>
        <p:txBody>
          <a:bodyPr wrap="none">
            <a:spAutoFit/>
          </a:bodyPr>
          <a:lstStyle/>
          <a:p>
            <a:r>
              <a:rPr lang="en-US" altLang="zh-CN" sz="2400"/>
              <a:t>0</a:t>
            </a:r>
            <a:endParaRPr lang="zh-CN" altLang="en-US"/>
          </a:p>
        </p:txBody>
      </p:sp>
      <p:sp>
        <p:nvSpPr>
          <p:cNvPr id="6" name="内容占位符 1"/>
          <p:cNvSpPr txBox="1"/>
          <p:nvPr/>
        </p:nvSpPr>
        <p:spPr bwMode="auto">
          <a:xfrm>
            <a:off x="360854" y="4437112"/>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只闭合</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时，电路为</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的简单电路，电流表测量电路中的电流，则通过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的电</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a:latin typeface="Times New Roman" panose="02020603050405020304" pitchFamily="18" charset="0"/>
                <a:ea typeface="宋体" panose="02010600030101010101" pitchFamily="2" charset="-122"/>
                <a:cs typeface="Times New Roman" panose="02020603050405020304" pitchFamily="18" charset="0"/>
              </a:rPr>
              <a:t>流为</a:t>
            </a:r>
            <a:r>
              <a:rPr lang="en-US" altLang="zh-CN">
                <a:latin typeface="Times New Roman" panose="02020603050405020304" pitchFamily="18" charset="0"/>
                <a:ea typeface="宋体" panose="02010600030101010101" pitchFamily="2" charset="-122"/>
                <a:cs typeface="Times New Roman" panose="02020603050405020304" pitchFamily="18" charset="0"/>
              </a:rPr>
              <a:t>0.26 A</a:t>
            </a:r>
            <a:r>
              <a:rPr lang="zh-CN" altLang="zh-CN">
                <a:latin typeface="Times New Roman" panose="02020603050405020304" pitchFamily="18" charset="0"/>
                <a:ea typeface="宋体" panose="02010600030101010101" pitchFamily="2" charset="-122"/>
                <a:cs typeface="Times New Roman" panose="02020603050405020304" pitchFamily="18" charset="0"/>
              </a:rPr>
              <a:t>；此时</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不连入</a:t>
            </a:r>
            <a:r>
              <a:rPr lang="zh-CN" altLang="zh-CN" spc="-100">
                <a:latin typeface="Times New Roman" panose="02020603050405020304" pitchFamily="18" charset="0"/>
                <a:ea typeface="宋体" panose="02010600030101010101" pitchFamily="2" charset="-122"/>
                <a:cs typeface="Times New Roman" panose="02020603050405020304" pitchFamily="18" charset="0"/>
              </a:rPr>
              <a:t>电路，通过</a:t>
            </a:r>
            <a:r>
              <a:rPr lang="en-US" altLang="zh-CN" spc="-100">
                <a:latin typeface="Times New Roman" panose="02020603050405020304" pitchFamily="18" charset="0"/>
                <a:ea typeface="宋体" panose="02010600030101010101" pitchFamily="2" charset="-122"/>
                <a:cs typeface="Times New Roman" panose="02020603050405020304" pitchFamily="18" charset="0"/>
              </a:rPr>
              <a:t>L</a:t>
            </a:r>
            <a:r>
              <a:rPr lang="en-US" altLang="zh-CN" spc="-1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a:latin typeface="Times New Roman" panose="02020603050405020304" pitchFamily="18" charset="0"/>
                <a:ea typeface="宋体" panose="02010600030101010101" pitchFamily="2" charset="-122"/>
                <a:cs typeface="Times New Roman" panose="02020603050405020304" pitchFamily="18" charset="0"/>
              </a:rPr>
              <a:t>的</a:t>
            </a:r>
            <a:r>
              <a:rPr lang="zh-CN" altLang="zh-CN">
                <a:latin typeface="Times New Roman" panose="02020603050405020304" pitchFamily="18" charset="0"/>
                <a:ea typeface="宋体" panose="02010600030101010101" pitchFamily="2" charset="-122"/>
                <a:cs typeface="Times New Roman" panose="02020603050405020304" pitchFamily="18" charset="0"/>
              </a:rPr>
              <a:t>电流为零</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的示数为多少？</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v92.jpg" descr="id:2147488289;FounderCES"/>
          <p:cNvPicPr/>
          <p:nvPr/>
        </p:nvPicPr>
        <p:blipFill>
          <a:blip r:embed="rId1"/>
          <a:srcRect r="38331"/>
          <a:stretch>
            <a:fillRect/>
          </a:stretch>
        </p:blipFill>
        <p:spPr>
          <a:xfrm>
            <a:off x="3142615" y="2132965"/>
            <a:ext cx="3312532" cy="2232025"/>
          </a:xfrm>
          <a:prstGeom prst="rect">
            <a:avLst/>
          </a:prstGeom>
        </p:spPr>
      </p:pic>
      <p:sp>
        <p:nvSpPr>
          <p:cNvPr id="5" name="矩形 4"/>
          <p:cNvSpPr/>
          <p:nvPr/>
        </p:nvSpPr>
        <p:spPr>
          <a:xfrm>
            <a:off x="360854" y="1863408"/>
            <a:ext cx="1315425" cy="576248"/>
          </a:xfrm>
          <a:prstGeom prst="rect">
            <a:avLst/>
          </a:prstGeom>
        </p:spPr>
        <p:txBody>
          <a:bodyPr wrap="none">
            <a:spAutoFit/>
          </a:bodyPr>
          <a:lstStyle/>
          <a:p>
            <a:pPr>
              <a:lnSpc>
                <a:spcPct val="150000"/>
              </a:lnSpc>
            </a:pPr>
            <a:r>
              <a:rPr lang="en-US" altLang="zh-CN" sz="2400"/>
              <a:t>0.12 A</a:t>
            </a:r>
            <a:r>
              <a:rPr lang="zh-CN" altLang="zh-CN" sz="2400">
                <a:cs typeface="Times New Roman" panose="02020603050405020304" pitchFamily="18" charset="0"/>
              </a:rPr>
              <a:t>　</a:t>
            </a:r>
            <a:endParaRPr lang="zh-CN" altLang="en-US"/>
          </a:p>
        </p:txBody>
      </p:sp>
      <p:sp>
        <p:nvSpPr>
          <p:cNvPr id="6" name="内容占位符 1"/>
          <p:cNvSpPr txBox="1"/>
          <p:nvPr/>
        </p:nvSpPr>
        <p:spPr bwMode="auto">
          <a:xfrm>
            <a:off x="360854" y="433356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只闭合</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3</a:t>
            </a:r>
            <a:r>
              <a:rPr lang="zh-CN" altLang="zh-CN">
                <a:latin typeface="Times New Roman" panose="02020603050405020304" pitchFamily="18" charset="0"/>
                <a:ea typeface="宋体" panose="02010600030101010101" pitchFamily="2" charset="-122"/>
                <a:cs typeface="Times New Roman" panose="02020603050405020304" pitchFamily="18" charset="0"/>
              </a:rPr>
              <a:t>时，</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串联，电流表测通过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的电流，由串联电路的电流规律可知，通过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的电流都为</a:t>
            </a:r>
            <a:r>
              <a:rPr lang="en-US" altLang="zh-CN">
                <a:latin typeface="Times New Roman" panose="02020603050405020304" pitchFamily="18" charset="0"/>
                <a:ea typeface="宋体" panose="02010600030101010101" pitchFamily="2" charset="-122"/>
                <a:cs typeface="Times New Roman" panose="02020603050405020304" pitchFamily="18" charset="0"/>
              </a:rPr>
              <a:t>0.12 A.</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4744"/>
            <a:ext cx="11423360"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的示数如图乙所示，则通过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的电流是多少？</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60854" y="2132856"/>
            <a:ext cx="1006045" cy="579967"/>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0.24 A</a:t>
            </a:r>
            <a:endParaRPr lang="zh-CN" altLang="zh-CN" sz="900">
              <a:solidFill>
                <a:srgbClr val="000000"/>
              </a:solidFill>
              <a:cs typeface="Times New Roman" panose="02020603050405020304" pitchFamily="18" charset="0"/>
            </a:endParaRPr>
          </a:p>
        </p:txBody>
      </p:sp>
      <p:sp>
        <p:nvSpPr>
          <p:cNvPr id="6" name="内容占位符 1"/>
          <p:cNvSpPr txBox="1"/>
          <p:nvPr/>
        </p:nvSpPr>
        <p:spPr bwMode="auto">
          <a:xfrm>
            <a:off x="332265" y="4292337"/>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只闭合</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时，</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并联，电流表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测干路电流，电流表</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测通过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的电流，由题图乙可知，其示数为</a:t>
            </a:r>
            <a:r>
              <a:rPr lang="en-US" altLang="zh-CN">
                <a:latin typeface="Times New Roman" panose="02020603050405020304" pitchFamily="18" charset="0"/>
                <a:ea typeface="宋体" panose="02010600030101010101" pitchFamily="2" charset="-122"/>
                <a:cs typeface="Times New Roman" panose="02020603050405020304" pitchFamily="18" charset="0"/>
              </a:rPr>
              <a:t>0.26 A</a:t>
            </a:r>
            <a:r>
              <a:rPr lang="zh-CN" altLang="zh-CN">
                <a:latin typeface="Times New Roman" panose="02020603050405020304" pitchFamily="18" charset="0"/>
                <a:ea typeface="宋体" panose="02010600030101010101" pitchFamily="2" charset="-122"/>
                <a:cs typeface="Times New Roman" panose="02020603050405020304" pitchFamily="18" charset="0"/>
              </a:rPr>
              <a:t>，由并联电路的电流规律可得，通过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0.5 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0.26 A</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0.24 A.</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lv92.jpg" descr="id:2147488289;FounderCES"/>
          <p:cNvPicPr/>
          <p:nvPr/>
        </p:nvPicPr>
        <p:blipFill>
          <a:blip r:embed="rId1"/>
          <a:stretch>
            <a:fillRect/>
          </a:stretch>
        </p:blipFill>
        <p:spPr>
          <a:xfrm>
            <a:off x="3142878" y="2132856"/>
            <a:ext cx="5371476" cy="223224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82156"/>
            <a:ext cx="11485848" cy="1200329"/>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山东日照东港区月考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）在如图所示的电路中，当</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时，电流表的示数是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33.jpg" descr="id:2147488296;FounderCES"/>
          <p:cNvPicPr/>
          <p:nvPr/>
        </p:nvPicPr>
        <p:blipFill>
          <a:blip r:embed="rId1"/>
          <a:stretch>
            <a:fillRect/>
          </a:stretch>
        </p:blipFill>
        <p:spPr>
          <a:xfrm>
            <a:off x="8467030" y="1632519"/>
            <a:ext cx="3384376" cy="2616572"/>
          </a:xfrm>
          <a:prstGeom prst="rect">
            <a:avLst/>
          </a:prstGeom>
        </p:spPr>
      </p:pic>
      <p:sp>
        <p:nvSpPr>
          <p:cNvPr id="4" name="矩形 3"/>
          <p:cNvSpPr/>
          <p:nvPr/>
        </p:nvSpPr>
        <p:spPr>
          <a:xfrm>
            <a:off x="9479582" y="428161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23</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sp>
        <p:nvSpPr>
          <p:cNvPr id="5" name="内容占位符 1"/>
          <p:cNvSpPr txBox="1"/>
          <p:nvPr/>
        </p:nvSpPr>
        <p:spPr bwMode="auto">
          <a:xfrm>
            <a:off x="360854" y="260885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的电流各是多少？</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356150" y="3180091"/>
            <a:ext cx="1469313" cy="461665"/>
          </a:xfrm>
          <a:prstGeom prst="rect">
            <a:avLst/>
          </a:prstGeom>
        </p:spPr>
        <p:txBody>
          <a:bodyPr wrap="none">
            <a:spAutoFit/>
          </a:bodyPr>
          <a:lstStyle/>
          <a:p>
            <a:r>
              <a:rPr lang="en-US" altLang="zh-CN" sz="2400"/>
              <a:t>0.35 A</a:t>
            </a:r>
            <a:r>
              <a:rPr lang="zh-CN" altLang="zh-CN" sz="2400">
                <a:cs typeface="Times New Roman" panose="02020603050405020304" pitchFamily="18" charset="0"/>
              </a:rPr>
              <a:t>　</a:t>
            </a:r>
            <a:r>
              <a:rPr lang="en-US" altLang="zh-CN" sz="2400"/>
              <a:t>0</a:t>
            </a:r>
            <a:endParaRPr lang="zh-CN" altLang="en-US"/>
          </a:p>
        </p:txBody>
      </p:sp>
      <p:sp>
        <p:nvSpPr>
          <p:cNvPr id="8" name="内容占位符 1"/>
          <p:cNvSpPr txBox="1"/>
          <p:nvPr/>
        </p:nvSpPr>
        <p:spPr bwMode="auto">
          <a:xfrm>
            <a:off x="339007" y="36169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当开关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接</a:t>
            </a:r>
            <a:r>
              <a:rPr lang="en-US" altLang="zh-CN" i="1">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接</a:t>
            </a:r>
            <a:r>
              <a:rPr lang="en-US" altLang="zh-CN" i="1">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时，灯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被短路，通过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a:latin typeface="Times New Roman" panose="02020603050405020304" pitchFamily="18" charset="0"/>
                <a:ea typeface="宋体" panose="02010600030101010101" pitchFamily="2" charset="-122"/>
                <a:cs typeface="Times New Roman" panose="02020603050405020304" pitchFamily="18" charset="0"/>
              </a:rPr>
              <a:t>为</a:t>
            </a:r>
            <a:r>
              <a:rPr lang="en-US" altLang="zh-CN">
                <a:latin typeface="Times New Roman" panose="02020603050405020304" pitchFamily="18" charset="0"/>
                <a:ea typeface="宋体" panose="02010600030101010101" pitchFamily="2" charset="-122"/>
                <a:cs typeface="Times New Roman" panose="02020603050405020304" pitchFamily="18" charset="0"/>
              </a:rPr>
              <a:t>0</a:t>
            </a:r>
            <a:r>
              <a:rPr lang="zh-CN" altLang="zh-CN">
                <a:latin typeface="Times New Roman" panose="02020603050405020304" pitchFamily="18" charset="0"/>
                <a:ea typeface="宋体" panose="02010600030101010101" pitchFamily="2" charset="-122"/>
                <a:cs typeface="Times New Roman" panose="02020603050405020304" pitchFamily="18" charset="0"/>
              </a:rPr>
              <a:t>，电路为</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的简单电路，电流表测通过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a:latin typeface="Times New Roman" panose="02020603050405020304" pitchFamily="18" charset="0"/>
                <a:ea typeface="宋体" panose="02010600030101010101" pitchFamily="2" charset="-122"/>
                <a:cs typeface="Times New Roman" panose="02020603050405020304" pitchFamily="18" charset="0"/>
              </a:rPr>
              <a:t>的电流，示数为</a:t>
            </a:r>
            <a:endParaRPr lang="en-US" altLang="zh-CN" spc="-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0.35 A</a:t>
            </a:r>
            <a:r>
              <a:rPr lang="zh-CN" altLang="zh-CN">
                <a:latin typeface="Times New Roman" panose="02020603050405020304" pitchFamily="18" charset="0"/>
                <a:ea typeface="宋体" panose="02010600030101010101" pitchFamily="2" charset="-122"/>
                <a:cs typeface="Times New Roman" panose="02020603050405020304" pitchFamily="18" charset="0"/>
              </a:rPr>
              <a:t>，所以通过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的电流为</a:t>
            </a:r>
            <a:r>
              <a:rPr lang="en-US" altLang="zh-CN">
                <a:latin typeface="Times New Roman" panose="02020603050405020304" pitchFamily="18" charset="0"/>
                <a:ea typeface="宋体" panose="02010600030101010101" pitchFamily="2" charset="-122"/>
                <a:cs typeface="Times New Roman" panose="02020603050405020304" pitchFamily="18" charset="0"/>
              </a:rPr>
              <a:t>0.35 A.</a:t>
            </a:r>
            <a:r>
              <a:rPr lang="en-US" altLang="zh-CN">
                <a:latin typeface="宋体" panose="02010600030101010101" pitchFamily="2" charset="-122"/>
                <a:ea typeface="宋体" panose="02010600030101010101" pitchFamily="2" charset="-122"/>
                <a:cs typeface="Times New Roman" panose="02020603050405020304" pitchFamily="18" charset="0"/>
              </a:rPr>
              <a:t> </a:t>
            </a:r>
            <a:endParaRPr lang="en-US" altLang="zh-CN">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时，电流表的示数是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，这时通过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）问中通过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的电流是相同的，则通过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的电流是多少？</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433.jpg" descr="id:2147488296;FounderCES"/>
          <p:cNvPicPr/>
          <p:nvPr/>
        </p:nvPicPr>
        <p:blipFill>
          <a:blip r:embed="rId1"/>
          <a:stretch>
            <a:fillRect/>
          </a:stretch>
        </p:blipFill>
        <p:spPr>
          <a:xfrm>
            <a:off x="4222998" y="2001599"/>
            <a:ext cx="2998083" cy="2317916"/>
          </a:xfrm>
          <a:prstGeom prst="rect">
            <a:avLst/>
          </a:prstGeom>
        </p:spPr>
      </p:pic>
      <p:sp>
        <p:nvSpPr>
          <p:cNvPr id="5" name="矩形 4"/>
          <p:cNvSpPr/>
          <p:nvPr/>
        </p:nvSpPr>
        <p:spPr>
          <a:xfrm>
            <a:off x="5141993" y="4377863"/>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23</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sp>
        <p:nvSpPr>
          <p:cNvPr id="7" name="矩形 6"/>
          <p:cNvSpPr/>
          <p:nvPr/>
        </p:nvSpPr>
        <p:spPr>
          <a:xfrm>
            <a:off x="396856" y="4386760"/>
            <a:ext cx="1006045" cy="579967"/>
          </a:xfrm>
          <a:prstGeom prst="rect">
            <a:avLst/>
          </a:prstGeom>
        </p:spPr>
        <p:txBody>
          <a:bodyPr wrap="none">
            <a:spAutoFit/>
          </a:bodyPr>
          <a:lstStyle/>
          <a:p>
            <a:pPr>
              <a:lnSpc>
                <a:spcPct val="150000"/>
              </a:lnSpc>
            </a:pPr>
            <a:r>
              <a:rPr lang="en-US" altLang="zh-CN" sz="2400"/>
              <a:t>0.25 A</a:t>
            </a:r>
            <a:endParaRPr lang="zh-CN" altLang="en-US"/>
          </a:p>
        </p:txBody>
      </p:sp>
      <p:sp>
        <p:nvSpPr>
          <p:cNvPr id="8" name="内容占位符 1"/>
          <p:cNvSpPr txBox="1"/>
          <p:nvPr/>
        </p:nvSpPr>
        <p:spPr bwMode="auto">
          <a:xfrm>
            <a:off x="339007" y="479765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当开关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接</a:t>
            </a:r>
            <a:r>
              <a:rPr lang="en-US" altLang="zh-CN" i="1">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接</a:t>
            </a:r>
            <a:r>
              <a:rPr lang="en-US" altLang="zh-CN" i="1">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时，灯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spc="-100">
                <a:latin typeface="Times New Roman" panose="02020603050405020304" pitchFamily="18" charset="0"/>
                <a:ea typeface="宋体" panose="02010600030101010101" pitchFamily="2" charset="-122"/>
                <a:cs typeface="Times New Roman" panose="02020603050405020304" pitchFamily="18" charset="0"/>
              </a:rPr>
              <a:t>L</a:t>
            </a:r>
            <a:r>
              <a:rPr lang="en-US" altLang="zh-CN" spc="-1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a:latin typeface="Times New Roman" panose="02020603050405020304" pitchFamily="18" charset="0"/>
                <a:ea typeface="宋体" panose="02010600030101010101" pitchFamily="2" charset="-122"/>
                <a:cs typeface="Times New Roman" panose="02020603050405020304" pitchFamily="18" charset="0"/>
              </a:rPr>
              <a:t>并联，电流表测干路</a:t>
            </a:r>
            <a:r>
              <a:rPr lang="zh-CN" altLang="zh-CN">
                <a:latin typeface="Times New Roman" panose="02020603050405020304" pitchFamily="18" charset="0"/>
                <a:ea typeface="宋体" panose="02010600030101010101" pitchFamily="2" charset="-122"/>
                <a:cs typeface="Times New Roman" panose="02020603050405020304" pitchFamily="18" charset="0"/>
              </a:rPr>
              <a:t>中的电流，示数是</a:t>
            </a:r>
            <a:r>
              <a:rPr lang="en-US" altLang="zh-CN">
                <a:latin typeface="Times New Roman" panose="02020603050405020304" pitchFamily="18" charset="0"/>
                <a:ea typeface="宋体" panose="02010600030101010101" pitchFamily="2" charset="-122"/>
                <a:cs typeface="Times New Roman" panose="02020603050405020304" pitchFamily="18" charset="0"/>
              </a:rPr>
              <a:t>0.6 A</a:t>
            </a:r>
            <a:r>
              <a:rPr lang="zh-CN" altLang="zh-CN">
                <a:latin typeface="Times New Roman" panose="02020603050405020304" pitchFamily="18" charset="0"/>
                <a:ea typeface="宋体" panose="02010600030101010101" pitchFamily="2" charset="-122"/>
                <a:cs typeface="Times New Roman" panose="02020603050405020304" pitchFamily="18" charset="0"/>
              </a:rPr>
              <a:t>，即干路中的电流</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0.6 A</a:t>
            </a:r>
            <a:r>
              <a:rPr lang="zh-CN" altLang="zh-CN">
                <a:latin typeface="Times New Roman" panose="02020603050405020304" pitchFamily="18" charset="0"/>
                <a:ea typeface="宋体" panose="02010600030101010101" pitchFamily="2" charset="-122"/>
                <a:cs typeface="Times New Roman" panose="02020603050405020304" pitchFamily="18" charset="0"/>
              </a:rPr>
              <a:t>，这时通过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的电流仍为</a:t>
            </a:r>
            <a:r>
              <a:rPr lang="en-US" altLang="zh-CN">
                <a:latin typeface="Times New Roman" panose="02020603050405020304" pitchFamily="18" charset="0"/>
                <a:ea typeface="宋体" panose="02010600030101010101" pitchFamily="2" charset="-122"/>
                <a:cs typeface="Times New Roman" panose="02020603050405020304" pitchFamily="18" charset="0"/>
              </a:rPr>
              <a:t>0.35 A</a:t>
            </a:r>
            <a:r>
              <a:rPr lang="zh-CN" altLang="zh-CN">
                <a:latin typeface="Times New Roman" panose="02020603050405020304" pitchFamily="18" charset="0"/>
                <a:ea typeface="宋体" panose="02010600030101010101" pitchFamily="2" charset="-122"/>
                <a:cs typeface="Times New Roman" panose="02020603050405020304" pitchFamily="18" charset="0"/>
              </a:rPr>
              <a:t>，由于并联电路干路中的</a:t>
            </a:r>
            <a:r>
              <a:rPr lang="zh-CN" altLang="zh-CN" spc="-100">
                <a:latin typeface="Times New Roman" panose="02020603050405020304" pitchFamily="18" charset="0"/>
                <a:ea typeface="宋体" panose="02010600030101010101" pitchFamily="2" charset="-122"/>
                <a:cs typeface="Times New Roman" panose="02020603050405020304" pitchFamily="18" charset="0"/>
              </a:rPr>
              <a:t>电流等于各支路中的电流之和，所以通过</a:t>
            </a:r>
            <a:r>
              <a:rPr lang="en-US" altLang="zh-CN" spc="-100">
                <a:latin typeface="Times New Roman" panose="02020603050405020304" pitchFamily="18" charset="0"/>
                <a:ea typeface="宋体" panose="02010600030101010101" pitchFamily="2" charset="-122"/>
                <a:cs typeface="Times New Roman" panose="02020603050405020304" pitchFamily="18" charset="0"/>
              </a:rPr>
              <a:t>L</a:t>
            </a:r>
            <a:r>
              <a:rPr lang="en-US" altLang="zh-CN" spc="-1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a:latin typeface="Times New Roman" panose="02020603050405020304" pitchFamily="18" charset="0"/>
                <a:ea typeface="宋体" panose="02010600030101010101" pitchFamily="2" charset="-122"/>
                <a:cs typeface="Times New Roman" panose="02020603050405020304" pitchFamily="18" charset="0"/>
              </a:rPr>
              <a:t>的电流是</a:t>
            </a:r>
            <a:r>
              <a:rPr lang="en-US" altLang="zh-CN" i="1" spc="-100">
                <a:latin typeface="Times New Roman" panose="02020603050405020304" pitchFamily="18" charset="0"/>
                <a:ea typeface="宋体" panose="02010600030101010101" pitchFamily="2" charset="-122"/>
                <a:cs typeface="Times New Roman" panose="02020603050405020304" pitchFamily="18" charset="0"/>
              </a:rPr>
              <a:t>I</a:t>
            </a:r>
            <a:r>
              <a:rPr lang="en-US" altLang="zh-CN" spc="-100"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latin typeface="Times New Roman" panose="02020603050405020304" pitchFamily="18" charset="0"/>
                <a:ea typeface="宋体" panose="02010600030101010101" pitchFamily="2" charset="-122"/>
                <a:cs typeface="Times New Roman" panose="02020603050405020304" pitchFamily="18" charset="0"/>
              </a:rPr>
              <a:t>I</a:t>
            </a:r>
            <a:r>
              <a:rPr lang="zh-CN" altLang="zh-CN" spc="-100">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latin typeface="Times New Roman" panose="02020603050405020304" pitchFamily="18" charset="0"/>
                <a:ea typeface="宋体" panose="02010600030101010101" pitchFamily="2" charset="-122"/>
                <a:cs typeface="Times New Roman" panose="02020603050405020304" pitchFamily="18" charset="0"/>
              </a:rPr>
              <a:t>I</a:t>
            </a:r>
            <a:r>
              <a:rPr lang="en-US" altLang="zh-CN" spc="-100"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latin typeface="Times New Roman" panose="02020603050405020304" pitchFamily="18" charset="0"/>
                <a:ea typeface="宋体" panose="02010600030101010101" pitchFamily="2" charset="-122"/>
                <a:cs typeface="Times New Roman" panose="02020603050405020304" pitchFamily="18" charset="0"/>
              </a:rPr>
              <a:t>0.6 A</a:t>
            </a:r>
            <a:r>
              <a:rPr lang="zh-CN" altLang="zh-CN" spc="-100">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latin typeface="Times New Roman" panose="02020603050405020304" pitchFamily="18" charset="0"/>
                <a:ea typeface="宋体" panose="02010600030101010101" pitchFamily="2" charset="-122"/>
                <a:cs typeface="Times New Roman" panose="02020603050405020304" pitchFamily="18" charset="0"/>
              </a:rPr>
              <a:t>0.35 A</a:t>
            </a:r>
            <a:r>
              <a:rPr lang="zh-CN" altLang="zh-CN" spc="-100">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latin typeface="Times New Roman" panose="02020603050405020304" pitchFamily="18" charset="0"/>
                <a:ea typeface="宋体" panose="02010600030101010101" pitchFamily="2" charset="-122"/>
                <a:cs typeface="Times New Roman" panose="02020603050405020304" pitchFamily="18" charset="0"/>
              </a:rPr>
              <a:t>0.25 A.</a:t>
            </a:r>
            <a:endParaRPr lang="en-US" altLang="zh-CN" spc="-1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12488"/>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时，电流表的示数为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电流是多少？</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433.jpg" descr="id:2147488296;FounderCES"/>
          <p:cNvPicPr/>
          <p:nvPr/>
        </p:nvPicPr>
        <p:blipFill>
          <a:blip r:embed="rId1"/>
          <a:stretch>
            <a:fillRect/>
          </a:stretch>
        </p:blipFill>
        <p:spPr>
          <a:xfrm>
            <a:off x="8853323" y="1916832"/>
            <a:ext cx="2998083" cy="2317916"/>
          </a:xfrm>
          <a:prstGeom prst="rect">
            <a:avLst/>
          </a:prstGeom>
        </p:spPr>
      </p:pic>
      <p:sp>
        <p:nvSpPr>
          <p:cNvPr id="5" name="矩形 4"/>
          <p:cNvSpPr/>
          <p:nvPr/>
        </p:nvSpPr>
        <p:spPr>
          <a:xfrm>
            <a:off x="9767614" y="4234656"/>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23</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sp>
        <p:nvSpPr>
          <p:cNvPr id="7" name="矩形 6"/>
          <p:cNvSpPr/>
          <p:nvPr/>
        </p:nvSpPr>
        <p:spPr>
          <a:xfrm>
            <a:off x="360854" y="2849033"/>
            <a:ext cx="1006045" cy="579967"/>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0.15 A</a:t>
            </a:r>
            <a:endParaRPr lang="zh-CN" altLang="zh-CN" sz="900">
              <a:solidFill>
                <a:srgbClr val="000000"/>
              </a:solidFill>
              <a:cs typeface="Times New Roman" panose="02020603050405020304" pitchFamily="18" charset="0"/>
            </a:endParaRPr>
          </a:p>
        </p:txBody>
      </p:sp>
      <p:sp>
        <p:nvSpPr>
          <p:cNvPr id="8" name="内容占位符 1"/>
          <p:cNvSpPr txBox="1"/>
          <p:nvPr/>
        </p:nvSpPr>
        <p:spPr bwMode="auto">
          <a:xfrm>
            <a:off x="339007" y="3469229"/>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当开关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断开，</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接</a:t>
            </a:r>
            <a:r>
              <a:rPr lang="en-US" altLang="zh-CN" i="1">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时，灯</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串联，电流表测电路</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a:latin typeface="Times New Roman" panose="02020603050405020304" pitchFamily="18" charset="0"/>
                <a:ea typeface="宋体" panose="02010600030101010101" pitchFamily="2" charset="-122"/>
                <a:cs typeface="Times New Roman" panose="02020603050405020304" pitchFamily="18" charset="0"/>
              </a:rPr>
              <a:t>中的电流，示数为</a:t>
            </a:r>
            <a:r>
              <a:rPr lang="en-US" altLang="zh-CN">
                <a:latin typeface="Times New Roman" panose="02020603050405020304" pitchFamily="18" charset="0"/>
                <a:ea typeface="宋体" panose="02010600030101010101" pitchFamily="2" charset="-122"/>
                <a:cs typeface="Times New Roman" panose="02020603050405020304" pitchFamily="18" charset="0"/>
              </a:rPr>
              <a:t>0.15 A</a:t>
            </a:r>
            <a:r>
              <a:rPr lang="zh-CN" altLang="zh-CN">
                <a:latin typeface="Times New Roman" panose="02020603050405020304" pitchFamily="18" charset="0"/>
                <a:ea typeface="宋体" panose="02010600030101010101" pitchFamily="2" charset="-122"/>
                <a:cs typeface="Times New Roman" panose="02020603050405020304" pitchFamily="18" charset="0"/>
              </a:rPr>
              <a:t>，由于串联电路</a:t>
            </a:r>
            <a:r>
              <a:rPr lang="zh-CN" altLang="zh-CN" spc="-100">
                <a:latin typeface="Times New Roman" panose="02020603050405020304" pitchFamily="18" charset="0"/>
                <a:ea typeface="宋体" panose="02010600030101010101" pitchFamily="2" charset="-122"/>
                <a:cs typeface="Times New Roman" panose="02020603050405020304" pitchFamily="18" charset="0"/>
              </a:rPr>
              <a:t>中各处的电流相等</a:t>
            </a:r>
            <a:r>
              <a:rPr lang="zh-CN" altLang="zh-CN">
                <a:latin typeface="Times New Roman" panose="02020603050405020304" pitchFamily="18" charset="0"/>
                <a:ea typeface="宋体" panose="02010600030101010101" pitchFamily="2" charset="-122"/>
                <a:cs typeface="Times New Roman" panose="02020603050405020304" pitchFamily="18" charset="0"/>
              </a:rPr>
              <a:t>，所</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a:latin typeface="Times New Roman" panose="02020603050405020304" pitchFamily="18" charset="0"/>
                <a:ea typeface="宋体" panose="02010600030101010101" pitchFamily="2" charset="-122"/>
                <a:cs typeface="Times New Roman" panose="02020603050405020304" pitchFamily="18" charset="0"/>
              </a:rPr>
              <a:t>以通过</a:t>
            </a:r>
            <a:r>
              <a:rPr lang="en-US" altLang="zh-CN">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的电流为</a:t>
            </a:r>
            <a:r>
              <a:rPr lang="en-US" altLang="zh-CN">
                <a:latin typeface="Times New Roman" panose="02020603050405020304" pitchFamily="18" charset="0"/>
                <a:ea typeface="宋体" panose="02010600030101010101" pitchFamily="2" charset="-122"/>
                <a:cs typeface="Times New Roman" panose="02020603050405020304" pitchFamily="18" charset="0"/>
              </a:rPr>
              <a:t>0.15 A.</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0050"/>
            <a:ext cx="11485848" cy="3416320"/>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福建泉州惠安县期末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）如图所示是一个简化了的玩具警车电路图，若只让小灯泡工作，应（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都闭合</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都断开</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22.jpg" descr="id:2147487938;FounderCES"/>
          <p:cNvPicPr/>
          <p:nvPr/>
        </p:nvPicPr>
        <p:blipFill>
          <a:blip r:embed="rId1"/>
          <a:stretch>
            <a:fillRect/>
          </a:stretch>
        </p:blipFill>
        <p:spPr>
          <a:xfrm>
            <a:off x="7053632" y="2153577"/>
            <a:ext cx="2376264" cy="1831369"/>
          </a:xfrm>
          <a:prstGeom prst="rect">
            <a:avLst/>
          </a:prstGeom>
        </p:spPr>
      </p:pic>
      <p:sp>
        <p:nvSpPr>
          <p:cNvPr id="4" name="矩形 3"/>
          <p:cNvSpPr/>
          <p:nvPr/>
        </p:nvSpPr>
        <p:spPr>
          <a:xfrm>
            <a:off x="7456934" y="3954754"/>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sp>
        <p:nvSpPr>
          <p:cNvPr id="6" name="矩形 5"/>
          <p:cNvSpPr/>
          <p:nvPr/>
        </p:nvSpPr>
        <p:spPr>
          <a:xfrm>
            <a:off x="3022550" y="1855951"/>
            <a:ext cx="389850" cy="461665"/>
          </a:xfrm>
          <a:prstGeom prst="rect">
            <a:avLst/>
          </a:prstGeom>
        </p:spPr>
        <p:txBody>
          <a:bodyPr wrap="none">
            <a:spAutoFit/>
          </a:bodyPr>
          <a:lstStyle/>
          <a:p>
            <a:r>
              <a:rPr lang="en-US" altLang="zh-CN" sz="2400"/>
              <a:t>B</a:t>
            </a:r>
            <a:endParaRPr lang="zh-CN" altLang="en-US"/>
          </a:p>
        </p:txBody>
      </p:sp>
      <p:sp>
        <p:nvSpPr>
          <p:cNvPr id="7" name="内容占位符 1"/>
          <p:cNvSpPr txBox="1"/>
          <p:nvPr/>
        </p:nvSpPr>
        <p:spPr bwMode="auto">
          <a:xfrm>
            <a:off x="363989" y="453100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据图可知，开关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控制电动机，开关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控制小灯泡，若只让小灯泡工作，应只闭合</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故选</a:t>
            </a:r>
            <a:r>
              <a:rPr lang="en-US" altLang="zh-CN">
                <a:latin typeface="Times New Roman" panose="02020603050405020304" pitchFamily="18" charset="0"/>
                <a:ea typeface="宋体" panose="02010600030101010101" pitchFamily="2" charset="-122"/>
                <a:cs typeface="Times New Roman" panose="02020603050405020304" pitchFamily="18" charset="0"/>
              </a:rPr>
              <a:t>B.</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25723"/>
            <a:ext cx="11485848" cy="5078313"/>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rPr>
              <a:t>4</a:t>
            </a:r>
            <a:r>
              <a:rPr lang="en-US" altLang="zh-CN">
                <a:solidFill>
                  <a:srgbClr val="000000"/>
                </a:solidFill>
                <a:latin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广东广州越秀区期末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有一种利用海水盐差能发电的装置，甲、乙两块渗透膜将容器隔成三个区域，分别加入海水和纯水，微粒在永不停息地做无规则运动，甲渗透膜只能让带正电的钠离子通过，乙渗透膜只能让带负电的氯离子通过，容器就变成了电源，把小灯泡接进电路，闭合开关，小灯泡可发光，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该发电装置左边是电源的负极</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通过小灯泡的电流方向是从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该发电装置内部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只有电子在发生定向移动</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该发电装置不做任何改变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可以一直工作下去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并且很环保</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832996" y="1099948"/>
            <a:ext cx="1858347" cy="388814"/>
          </a:xfrm>
          <a:prstGeom prst="rect">
            <a:avLst/>
          </a:prstGeom>
        </p:spPr>
      </p:pic>
      <p:pic>
        <p:nvPicPr>
          <p:cNvPr id="4" name="gyc423.jpg" descr="id:2147487952;FounderCES"/>
          <p:cNvPicPr/>
          <p:nvPr/>
        </p:nvPicPr>
        <p:blipFill>
          <a:blip r:embed="rId2"/>
          <a:stretch>
            <a:fillRect/>
          </a:stretch>
        </p:blipFill>
        <p:spPr>
          <a:xfrm>
            <a:off x="9047534" y="3179555"/>
            <a:ext cx="2613034" cy="2301256"/>
          </a:xfrm>
          <a:prstGeom prst="rect">
            <a:avLst/>
          </a:prstGeom>
        </p:spPr>
      </p:pic>
      <p:sp>
        <p:nvSpPr>
          <p:cNvPr id="5" name="矩形 4"/>
          <p:cNvSpPr/>
          <p:nvPr/>
        </p:nvSpPr>
        <p:spPr>
          <a:xfrm>
            <a:off x="9733110" y="5374957"/>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sp>
        <p:nvSpPr>
          <p:cNvPr id="7" name="矩形 6"/>
          <p:cNvSpPr/>
          <p:nvPr/>
        </p:nvSpPr>
        <p:spPr>
          <a:xfrm>
            <a:off x="3934966" y="3225254"/>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3280410"/>
            <a:ext cx="10425430" cy="2861310"/>
          </a:xfrm>
        </p:spPr>
        <p:txBody>
          <a:bodyPr wrap="square"/>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该发电装置左边是电源的正极，因为甲的左端集结的是正电荷，</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错误；通过小灯泡的电流方向是从</a:t>
            </a:r>
            <a:r>
              <a:rPr lang="en-US" altLang="zh-CN" i="1">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到</a:t>
            </a:r>
            <a:r>
              <a:rPr lang="en-US" altLang="zh-CN" i="1">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正确；该发电装置内部，钠离子和氯离子同时在发生定向移动，</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错误；该发电装置不做任何改变，不可以一直工作下去，因为海水中的离子数量是一定的，离子可以移动完，</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故选</a:t>
            </a:r>
            <a:r>
              <a:rPr lang="en-US" altLang="zh-CN">
                <a:latin typeface="Times New Roman" panose="02020603050405020304" pitchFamily="18" charset="0"/>
                <a:ea typeface="宋体" panose="02010600030101010101" pitchFamily="2" charset="-122"/>
                <a:cs typeface="Times New Roman" panose="02020603050405020304" pitchFamily="18" charset="0"/>
              </a:rPr>
              <a:t>B.</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23.jpg" descr="id:2147487952;FounderCES"/>
          <p:cNvPicPr/>
          <p:nvPr/>
        </p:nvPicPr>
        <p:blipFill>
          <a:blip r:embed="rId1"/>
          <a:stretch>
            <a:fillRect/>
          </a:stretch>
        </p:blipFill>
        <p:spPr>
          <a:xfrm>
            <a:off x="9032101" y="740138"/>
            <a:ext cx="2613034" cy="2301256"/>
          </a:xfrm>
          <a:prstGeom prst="rect">
            <a:avLst/>
          </a:prstGeom>
        </p:spPr>
      </p:pic>
      <p:sp>
        <p:nvSpPr>
          <p:cNvPr id="4" name="矩形 3"/>
          <p:cNvSpPr/>
          <p:nvPr/>
        </p:nvSpPr>
        <p:spPr>
          <a:xfrm>
            <a:off x="9645922" y="2863785"/>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sp>
        <p:nvSpPr>
          <p:cNvPr id="5" name="文本框 4"/>
          <p:cNvSpPr txBox="1"/>
          <p:nvPr/>
        </p:nvSpPr>
        <p:spPr>
          <a:xfrm>
            <a:off x="548005" y="1588135"/>
            <a:ext cx="8594725" cy="1568450"/>
          </a:xfrm>
          <a:prstGeom prst="rect">
            <a:avLst/>
          </a:prstGeom>
          <a:noFill/>
        </p:spPr>
        <p:txBody>
          <a:bodyPr wrap="square" rtlCol="0" anchor="t">
            <a:spAutoFit/>
          </a:bodyPr>
          <a:lstStyle/>
          <a:p>
            <a:pPr hangingPunct="0">
              <a:spcAft>
                <a:spcPts val="0"/>
              </a:spcAft>
              <a:tabLst>
                <a:tab pos="5941060" algn="l"/>
              </a:tabLst>
            </a:pPr>
            <a:r>
              <a:rPr lang="en-US" altLang="zh-CN" sz="2400" b="0">
                <a:solidFill>
                  <a:srgbClr val="000000"/>
                </a:solidFill>
                <a:cs typeface="Times New Roman" panose="02020603050405020304" pitchFamily="18" charset="0"/>
                <a:sym typeface="+mn-ea"/>
              </a:rPr>
              <a:t>A</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该发电装置左边是电源的负极</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B</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通过小灯泡的电流方向是从</a:t>
            </a:r>
            <a:r>
              <a:rPr lang="en-US" altLang="zh-CN" sz="2400" b="0" i="1">
                <a:solidFill>
                  <a:srgbClr val="000000"/>
                </a:solidFill>
                <a:cs typeface="Times New Roman" panose="02020603050405020304" pitchFamily="18" charset="0"/>
                <a:sym typeface="+mn-ea"/>
              </a:rPr>
              <a:t>a</a:t>
            </a:r>
            <a:r>
              <a:rPr lang="zh-CN" altLang="zh-CN" sz="2400" b="0">
                <a:solidFill>
                  <a:srgbClr val="000000"/>
                </a:solidFill>
                <a:ea typeface="楷体" panose="02010609060101010101" pitchFamily="49" charset="-122"/>
                <a:cs typeface="Times New Roman" panose="02020603050405020304" pitchFamily="18" charset="0"/>
                <a:sym typeface="+mn-ea"/>
              </a:rPr>
              <a:t>到</a:t>
            </a:r>
            <a:r>
              <a:rPr lang="en-US" altLang="zh-CN" sz="2400" b="0" i="1">
                <a:solidFill>
                  <a:srgbClr val="000000"/>
                </a:solidFill>
                <a:cs typeface="Times New Roman" panose="02020603050405020304" pitchFamily="18" charset="0"/>
                <a:sym typeface="+mn-ea"/>
              </a:rPr>
              <a:t>b</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C</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该发电装置内部</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只有电子在发生定向移动</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D</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该发电装置不做任何改变</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可以一直工作下去</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并且很环保</a:t>
            </a:r>
            <a:endParaRPr lang="zh-CN" altLang="zh-CN" sz="2400" b="0" kern="100">
              <a:solidFill>
                <a:srgbClr val="000000"/>
              </a:solidFill>
              <a:ea typeface="楷体" panose="02010609060101010101" pitchFamily="49" charset="-122"/>
              <a:cs typeface="Times New Roman" panose="02020603050405020304" pitchFamily="18" charset="0"/>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r>
              <a:rPr lang="en-US" altLang="zh-CN">
                <a:solidFill>
                  <a:srgbClr val="000000"/>
                </a:solidFill>
                <a:latin typeface="Times New Roman" panose="02020603050405020304" pitchFamily="18" charset="0"/>
                <a:ea typeface="宋体" panose="02010600030101010101" pitchFamily="2" charset="-122"/>
              </a:rPr>
              <a:t>5</a:t>
            </a:r>
            <a:r>
              <a:rPr lang="en-US" altLang="zh-CN">
                <a:solidFill>
                  <a:srgbClr val="000000"/>
                </a:solidFill>
                <a:latin typeface="宋体" panose="02010600030101010101" pitchFamily="2" charset="-122"/>
                <a:cs typeface="Times New Roman" panose="02020603050405020304" pitchFamily="18" charset="0"/>
              </a:rPr>
              <a:t>.</a:t>
            </a:r>
            <a:r>
              <a:rPr lang="zh-CN" altLang="zh-CN"/>
              <a:t> </a:t>
            </a:r>
            <a:r>
              <a:rPr lang="en-US" altLang="zh-CN"/>
              <a:t>                              </a:t>
            </a:r>
            <a:r>
              <a:rPr lang="zh-CN" altLang="zh-CN"/>
              <a:t>（</a:t>
            </a:r>
            <a:r>
              <a:rPr lang="en-US" altLang="zh-CN" b="1"/>
              <a:t>2023</a:t>
            </a:r>
            <a:r>
              <a:rPr lang="en-US" altLang="zh-CN"/>
              <a:t>·</a:t>
            </a:r>
            <a:r>
              <a:rPr lang="zh-CN" altLang="zh-CN"/>
              <a:t>扬州中考）物流仓库值班室，当前门来人时灯亮，后门来人时电铃响</a:t>
            </a:r>
            <a:r>
              <a:rPr lang="en-US" altLang="zh-CN"/>
              <a:t>.</a:t>
            </a:r>
            <a:r>
              <a:rPr lang="zh-CN" altLang="zh-CN"/>
              <a:t>下列电路设计符合要求的是（　　）</a:t>
            </a:r>
            <a:r>
              <a:rPr lang="en-US" altLang="zh-CN"/>
              <a:t>.</a:t>
            </a:r>
            <a:endParaRPr lang="zh-CN" altLang="zh-CN"/>
          </a:p>
        </p:txBody>
      </p:sp>
      <p:pic>
        <p:nvPicPr>
          <p:cNvPr id="3" name="jj84.jpg" descr="id:2147487980;FounderCES"/>
          <p:cNvPicPr/>
          <p:nvPr/>
        </p:nvPicPr>
        <p:blipFill>
          <a:blip r:embed="rId1"/>
          <a:stretch>
            <a:fillRect/>
          </a:stretch>
        </p:blipFill>
        <p:spPr>
          <a:xfrm>
            <a:off x="622598" y="1988840"/>
            <a:ext cx="2104446" cy="1966542"/>
          </a:xfrm>
          <a:prstGeom prst="rect">
            <a:avLst/>
          </a:prstGeom>
        </p:spPr>
      </p:pic>
      <p:pic>
        <p:nvPicPr>
          <p:cNvPr id="4" name="jj85.jpg" descr="id:2147487987;FounderCES"/>
          <p:cNvPicPr/>
          <p:nvPr/>
        </p:nvPicPr>
        <p:blipFill>
          <a:blip r:embed="rId2"/>
          <a:stretch>
            <a:fillRect/>
          </a:stretch>
        </p:blipFill>
        <p:spPr>
          <a:xfrm>
            <a:off x="3486481" y="1993880"/>
            <a:ext cx="2032661" cy="1975988"/>
          </a:xfrm>
          <a:prstGeom prst="rect">
            <a:avLst/>
          </a:prstGeom>
        </p:spPr>
      </p:pic>
      <p:pic>
        <p:nvPicPr>
          <p:cNvPr id="5" name="jj86.jpg" descr="id:2147487994;FounderCES"/>
          <p:cNvPicPr/>
          <p:nvPr/>
        </p:nvPicPr>
        <p:blipFill>
          <a:blip r:embed="rId3"/>
          <a:stretch>
            <a:fillRect/>
          </a:stretch>
        </p:blipFill>
        <p:spPr>
          <a:xfrm>
            <a:off x="6215452" y="1838501"/>
            <a:ext cx="2112002" cy="2166786"/>
          </a:xfrm>
          <a:prstGeom prst="rect">
            <a:avLst/>
          </a:prstGeom>
        </p:spPr>
      </p:pic>
      <p:pic>
        <p:nvPicPr>
          <p:cNvPr id="6" name="jj87.jpg" descr="id:2147488001;FounderCES"/>
          <p:cNvPicPr/>
          <p:nvPr/>
        </p:nvPicPr>
        <p:blipFill>
          <a:blip r:embed="rId4"/>
          <a:stretch>
            <a:fillRect/>
          </a:stretch>
        </p:blipFill>
        <p:spPr>
          <a:xfrm>
            <a:off x="9173447" y="1761190"/>
            <a:ext cx="2106335" cy="2238571"/>
          </a:xfrm>
          <a:prstGeom prst="rect">
            <a:avLst/>
          </a:prstGeom>
        </p:spPr>
      </p:pic>
      <p:sp>
        <p:nvSpPr>
          <p:cNvPr id="7" name="矩形 6"/>
          <p:cNvSpPr/>
          <p:nvPr/>
        </p:nvSpPr>
        <p:spPr>
          <a:xfrm>
            <a:off x="1218914" y="4055848"/>
            <a:ext cx="9793088" cy="646331"/>
          </a:xfrm>
          <a:prstGeom prst="rect">
            <a:avLst/>
          </a:prstGeom>
        </p:spPr>
        <p:txBody>
          <a:bodyPr wrap="square">
            <a:spAutoFit/>
          </a:bodyPr>
          <a:lstStyle/>
          <a:p>
            <a:pPr algn="just">
              <a:lnSpc>
                <a:spcPct val="150000"/>
              </a:lnSpc>
              <a:spcAft>
                <a:spcPts val="0"/>
              </a:spcAft>
              <a:tabLst>
                <a:tab pos="5941060" algn="l"/>
              </a:tabLst>
            </a:pPr>
            <a:r>
              <a:rPr lang="en-US" altLang="zh-CN" sz="2400" b="0">
                <a:solidFill>
                  <a:srgbClr val="000000"/>
                </a:solidFill>
                <a:cs typeface="Times New Roman" panose="02020603050405020304" pitchFamily="18" charset="0"/>
              </a:rPr>
              <a:t>A                                     B                                 C                                       D </a:t>
            </a:r>
            <a:endParaRPr lang="zh-CN" altLang="zh-CN" sz="2400" b="0">
              <a:solidFill>
                <a:srgbClr val="000000"/>
              </a:solidFill>
              <a:cs typeface="Times New Roman" panose="02020603050405020304" pitchFamily="18" charset="0"/>
            </a:endParaRPr>
          </a:p>
        </p:txBody>
      </p:sp>
      <p:pic>
        <p:nvPicPr>
          <p:cNvPr id="8" name="图片 7"/>
          <p:cNvPicPr>
            <a:picLocks noChangeAspect="1"/>
          </p:cNvPicPr>
          <p:nvPr/>
        </p:nvPicPr>
        <p:blipFill>
          <a:blip r:embed="rId5"/>
          <a:stretch>
            <a:fillRect/>
          </a:stretch>
        </p:blipFill>
        <p:spPr>
          <a:xfrm>
            <a:off x="857074" y="954387"/>
            <a:ext cx="2593678" cy="324593"/>
          </a:xfrm>
          <a:prstGeom prst="rect">
            <a:avLst/>
          </a:prstGeom>
        </p:spPr>
      </p:pic>
      <p:sp>
        <p:nvSpPr>
          <p:cNvPr id="10" name="矩形 9"/>
          <p:cNvSpPr/>
          <p:nvPr/>
        </p:nvSpPr>
        <p:spPr>
          <a:xfrm>
            <a:off x="6446786" y="1415623"/>
            <a:ext cx="407484" cy="461665"/>
          </a:xfrm>
          <a:prstGeom prst="rect">
            <a:avLst/>
          </a:prstGeom>
        </p:spPr>
        <p:txBody>
          <a:bodyPr wrap="none">
            <a:spAutoFit/>
          </a:bodyPr>
          <a:lstStyle/>
          <a:p>
            <a:r>
              <a:rPr lang="en-US" altLang="zh-CN" sz="2400"/>
              <a:t>D</a:t>
            </a:r>
            <a:endParaRPr lang="zh-CN" altLang="en-US"/>
          </a:p>
        </p:txBody>
      </p:sp>
      <p:sp>
        <p:nvSpPr>
          <p:cNvPr id="11" name="内容占位符 1"/>
          <p:cNvSpPr txBox="1"/>
          <p:nvPr/>
        </p:nvSpPr>
        <p:spPr bwMode="auto">
          <a:xfrm>
            <a:off x="354416" y="458112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由题可知，前门来人时灯亮，后门来人时电铃响，说明两用电器互不影响、能独立工作，即电灯和电铃应并联，且前门开关控制电灯、后门开关控制电铃，由题中电路图可知，只有</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符合题意</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江苏扬州期末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）如图所示为小明连接的电路，他检查导线连接无误后，闭合开关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，发现两灯均不发光，于是他用一根导线分别连接到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均不发光，再用导线连接到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两点时，灯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不发光，由此判定电路的故障可能是（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断路</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均断路</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断路</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均断路</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24.jpg" descr="id:2147488008;FounderCES"/>
          <p:cNvPicPr/>
          <p:nvPr/>
        </p:nvPicPr>
        <p:blipFill>
          <a:blip r:embed="rId1"/>
          <a:stretch>
            <a:fillRect/>
          </a:stretch>
        </p:blipFill>
        <p:spPr>
          <a:xfrm>
            <a:off x="5951190" y="2636912"/>
            <a:ext cx="3168352" cy="2314793"/>
          </a:xfrm>
          <a:prstGeom prst="rect">
            <a:avLst/>
          </a:prstGeom>
        </p:spPr>
      </p:pic>
      <p:sp>
        <p:nvSpPr>
          <p:cNvPr id="4" name="矩形 3"/>
          <p:cNvSpPr/>
          <p:nvPr/>
        </p:nvSpPr>
        <p:spPr>
          <a:xfrm>
            <a:off x="6750536" y="4853552"/>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sp>
        <p:nvSpPr>
          <p:cNvPr id="6" name="矩形 5"/>
          <p:cNvSpPr/>
          <p:nvPr/>
        </p:nvSpPr>
        <p:spPr>
          <a:xfrm>
            <a:off x="2710830" y="2527732"/>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8990</Words>
  <Application>WPS 演示</Application>
  <PresentationFormat>自定义</PresentationFormat>
  <Paragraphs>446</Paragraphs>
  <Slides>49</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49</vt:i4>
      </vt:variant>
    </vt:vector>
  </HeadingPairs>
  <TitlesOfParts>
    <vt:vector size="61" baseType="lpstr">
      <vt:lpstr>Arial</vt:lpstr>
      <vt:lpstr>宋体</vt:lpstr>
      <vt:lpstr>Wingdings</vt:lpstr>
      <vt:lpstr>Times New Roman</vt:lpstr>
      <vt:lpstr>楷体</vt:lpstr>
      <vt:lpstr>微软雅黑</vt:lpstr>
      <vt:lpstr>黑体</vt:lpstr>
      <vt:lpstr>Arial Unicode MS</vt:lpstr>
      <vt:lpstr>Calibri</vt:lpstr>
      <vt:lpstr>仿宋</vt:lpstr>
      <vt:lpstr>隶书</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梦婷</cp:lastModifiedBy>
  <cp:revision>528</cp:revision>
  <dcterms:created xsi:type="dcterms:W3CDTF">2020-11-06T05:24:00Z</dcterms:created>
  <dcterms:modified xsi:type="dcterms:W3CDTF">2025-09-17T06:44:42Z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E0EC9C91702148D08D62F4D66FBA77D0_12</vt:lpwstr>
  </property>
</Properties>
</file>